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6" r:id="rId2"/>
    <p:sldId id="260" r:id="rId3"/>
    <p:sldId id="262" r:id="rId4"/>
    <p:sldId id="263" r:id="rId5"/>
    <p:sldId id="264" r:id="rId6"/>
    <p:sldId id="265" r:id="rId7"/>
    <p:sldId id="266"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89" r:id="rId29"/>
    <p:sldId id="290" r:id="rId30"/>
    <p:sldId id="291" r:id="rId31"/>
    <p:sldId id="292" r:id="rId32"/>
    <p:sldId id="293" r:id="rId33"/>
    <p:sldId id="294" r:id="rId34"/>
    <p:sldId id="295" r:id="rId35"/>
    <p:sldId id="296" r:id="rId36"/>
    <p:sldId id="314" r:id="rId37"/>
    <p:sldId id="297" r:id="rId38"/>
    <p:sldId id="298" r:id="rId39"/>
    <p:sldId id="299" r:id="rId40"/>
    <p:sldId id="300" r:id="rId41"/>
    <p:sldId id="301" r:id="rId42"/>
    <p:sldId id="303" r:id="rId43"/>
    <p:sldId id="304" r:id="rId44"/>
    <p:sldId id="305" r:id="rId45"/>
    <p:sldId id="306" r:id="rId46"/>
    <p:sldId id="307" r:id="rId47"/>
    <p:sldId id="308" r:id="rId48"/>
    <p:sldId id="309" r:id="rId49"/>
    <p:sldId id="311" r:id="rId50"/>
    <p:sldId id="312" r:id="rId51"/>
    <p:sldId id="313" r:id="rId52"/>
  </p:sldIdLst>
  <p:sldSz cx="9144000" cy="6858000" type="screen4x3"/>
  <p:notesSz cx="7104063" cy="102346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73" d="100"/>
          <a:sy n="73"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AR"/>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6A0CF73-2F06-48CA-A050-763C532D82DA}" type="datetimeFigureOut">
              <a:rPr lang="es-AR" smtClean="0"/>
              <a:t>21/9/2022</a:t>
            </a:fld>
            <a:endParaRPr lang="es-AR"/>
          </a:p>
        </p:txBody>
      </p:sp>
      <p:sp>
        <p:nvSpPr>
          <p:cNvPr id="4" name="Marcador de imagen de diapositiva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s-AR"/>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AR"/>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A3F8312-22CC-4BB0-9B8C-304ABD91D6CD}" type="slidenum">
              <a:rPr lang="es-AR" smtClean="0"/>
              <a:t>‹Nº›</a:t>
            </a:fld>
            <a:endParaRPr lang="es-AR"/>
          </a:p>
        </p:txBody>
      </p:sp>
    </p:spTree>
    <p:extLst>
      <p:ext uri="{BB962C8B-B14F-4D97-AF65-F5344CB8AC3E}">
        <p14:creationId xmlns:p14="http://schemas.microsoft.com/office/powerpoint/2010/main" val="391325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a:ln/>
        </p:spPr>
      </p:sp>
      <p:sp>
        <p:nvSpPr>
          <p:cNvPr id="22531" name="Marcador de notas 2"/>
          <p:cNvSpPr>
            <a:spLocks noGrp="1"/>
          </p:cNvSpPr>
          <p:nvPr>
            <p:ph type="body" idx="1"/>
          </p:nvPr>
        </p:nvSpPr>
        <p:spPr>
          <a:noFill/>
        </p:spPr>
        <p:txBody>
          <a:bodyPr/>
          <a:lstStyle/>
          <a:p>
            <a:endParaRPr lang="es-ES" smtClean="0">
              <a:latin typeface="Times New Roman" panose="02020603050405020304" pitchFamily="18" charset="0"/>
            </a:endParaRPr>
          </a:p>
        </p:txBody>
      </p:sp>
      <p:sp>
        <p:nvSpPr>
          <p:cNvPr id="22532"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804986" indent="-309610">
              <a:defRPr>
                <a:solidFill>
                  <a:schemeClr val="tx1"/>
                </a:solidFill>
                <a:latin typeface="Arial" panose="020B0604020202020204" pitchFamily="34" charset="0"/>
              </a:defRPr>
            </a:lvl2pPr>
            <a:lvl3pPr marL="1238441" indent="-247688">
              <a:defRPr>
                <a:solidFill>
                  <a:schemeClr val="tx1"/>
                </a:solidFill>
                <a:latin typeface="Arial" panose="020B0604020202020204" pitchFamily="34" charset="0"/>
              </a:defRPr>
            </a:lvl3pPr>
            <a:lvl4pPr marL="1733817" indent="-247688">
              <a:defRPr>
                <a:solidFill>
                  <a:schemeClr val="tx1"/>
                </a:solidFill>
                <a:latin typeface="Arial" panose="020B0604020202020204" pitchFamily="34" charset="0"/>
              </a:defRPr>
            </a:lvl4pPr>
            <a:lvl5pPr marL="2229193" indent="-247688">
              <a:defRPr>
                <a:solidFill>
                  <a:schemeClr val="tx1"/>
                </a:solidFill>
                <a:latin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defRPr>
            </a:lvl9pPr>
          </a:lstStyle>
          <a:p>
            <a:fld id="{3767B785-5FC4-4BE4-88A9-AB880171A536}" type="slidenum">
              <a:rPr lang="es-ES" altLang="es-AR" smtClean="0">
                <a:latin typeface="Times New Roman" panose="02020603050405020304" pitchFamily="18" charset="0"/>
              </a:rPr>
              <a:pPr/>
              <a:t>17</a:t>
            </a:fld>
            <a:endParaRPr lang="es-ES" altLang="es-AR" smtClean="0">
              <a:latin typeface="Times New Roman" panose="02020603050405020304" pitchFamily="18" charset="0"/>
            </a:endParaRPr>
          </a:p>
        </p:txBody>
      </p:sp>
    </p:spTree>
    <p:extLst>
      <p:ext uri="{BB962C8B-B14F-4D97-AF65-F5344CB8AC3E}">
        <p14:creationId xmlns:p14="http://schemas.microsoft.com/office/powerpoint/2010/main" val="369156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a:ln/>
        </p:spPr>
      </p:sp>
      <p:sp>
        <p:nvSpPr>
          <p:cNvPr id="24579" name="Marcador de notas 2"/>
          <p:cNvSpPr>
            <a:spLocks noGrp="1"/>
          </p:cNvSpPr>
          <p:nvPr>
            <p:ph type="body" idx="1"/>
          </p:nvPr>
        </p:nvSpPr>
        <p:spPr>
          <a:noFill/>
        </p:spPr>
        <p:txBody>
          <a:bodyPr/>
          <a:lstStyle/>
          <a:p>
            <a:endParaRPr lang="es-ES" smtClean="0">
              <a:latin typeface="Times New Roman" panose="02020603050405020304" pitchFamily="18" charset="0"/>
            </a:endParaRPr>
          </a:p>
        </p:txBody>
      </p:sp>
      <p:sp>
        <p:nvSpPr>
          <p:cNvPr id="24580"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804986" indent="-309610">
              <a:defRPr>
                <a:solidFill>
                  <a:schemeClr val="tx1"/>
                </a:solidFill>
                <a:latin typeface="Arial" panose="020B0604020202020204" pitchFamily="34" charset="0"/>
              </a:defRPr>
            </a:lvl2pPr>
            <a:lvl3pPr marL="1238441" indent="-247688">
              <a:defRPr>
                <a:solidFill>
                  <a:schemeClr val="tx1"/>
                </a:solidFill>
                <a:latin typeface="Arial" panose="020B0604020202020204" pitchFamily="34" charset="0"/>
              </a:defRPr>
            </a:lvl3pPr>
            <a:lvl4pPr marL="1733817" indent="-247688">
              <a:defRPr>
                <a:solidFill>
                  <a:schemeClr val="tx1"/>
                </a:solidFill>
                <a:latin typeface="Arial" panose="020B0604020202020204" pitchFamily="34" charset="0"/>
              </a:defRPr>
            </a:lvl4pPr>
            <a:lvl5pPr marL="2229193" indent="-247688">
              <a:defRPr>
                <a:solidFill>
                  <a:schemeClr val="tx1"/>
                </a:solidFill>
                <a:latin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defRPr>
            </a:lvl9pPr>
          </a:lstStyle>
          <a:p>
            <a:fld id="{39F64FB7-4D17-4CC7-B79E-3EBB882D601D}" type="slidenum">
              <a:rPr lang="es-ES" altLang="es-AR" smtClean="0">
                <a:latin typeface="Times New Roman" panose="02020603050405020304" pitchFamily="18" charset="0"/>
              </a:rPr>
              <a:pPr/>
              <a:t>18</a:t>
            </a:fld>
            <a:endParaRPr lang="es-ES" altLang="es-AR" smtClean="0">
              <a:latin typeface="Times New Roman" panose="02020603050405020304" pitchFamily="18" charset="0"/>
            </a:endParaRPr>
          </a:p>
        </p:txBody>
      </p:sp>
    </p:spTree>
    <p:extLst>
      <p:ext uri="{BB962C8B-B14F-4D97-AF65-F5344CB8AC3E}">
        <p14:creationId xmlns:p14="http://schemas.microsoft.com/office/powerpoint/2010/main" val="284953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a:ln/>
        </p:spPr>
      </p:sp>
      <p:sp>
        <p:nvSpPr>
          <p:cNvPr id="26627" name="Marcador de notas 2"/>
          <p:cNvSpPr>
            <a:spLocks noGrp="1"/>
          </p:cNvSpPr>
          <p:nvPr>
            <p:ph type="body" idx="1"/>
          </p:nvPr>
        </p:nvSpPr>
        <p:spPr>
          <a:noFill/>
        </p:spPr>
        <p:txBody>
          <a:bodyPr/>
          <a:lstStyle/>
          <a:p>
            <a:endParaRPr lang="es-ES" smtClean="0">
              <a:latin typeface="Times New Roman" panose="02020603050405020304" pitchFamily="18" charset="0"/>
            </a:endParaRPr>
          </a:p>
        </p:txBody>
      </p:sp>
      <p:sp>
        <p:nvSpPr>
          <p:cNvPr id="26628"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804986" indent="-309610">
              <a:defRPr>
                <a:solidFill>
                  <a:schemeClr val="tx1"/>
                </a:solidFill>
                <a:latin typeface="Arial" panose="020B0604020202020204" pitchFamily="34" charset="0"/>
              </a:defRPr>
            </a:lvl2pPr>
            <a:lvl3pPr marL="1238441" indent="-247688">
              <a:defRPr>
                <a:solidFill>
                  <a:schemeClr val="tx1"/>
                </a:solidFill>
                <a:latin typeface="Arial" panose="020B0604020202020204" pitchFamily="34" charset="0"/>
              </a:defRPr>
            </a:lvl3pPr>
            <a:lvl4pPr marL="1733817" indent="-247688">
              <a:defRPr>
                <a:solidFill>
                  <a:schemeClr val="tx1"/>
                </a:solidFill>
                <a:latin typeface="Arial" panose="020B0604020202020204" pitchFamily="34" charset="0"/>
              </a:defRPr>
            </a:lvl4pPr>
            <a:lvl5pPr marL="2229193" indent="-247688">
              <a:defRPr>
                <a:solidFill>
                  <a:schemeClr val="tx1"/>
                </a:solidFill>
                <a:latin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defRPr>
            </a:lvl9pPr>
          </a:lstStyle>
          <a:p>
            <a:fld id="{B408AB6D-0A00-406D-98E0-708C613A0FB5}" type="slidenum">
              <a:rPr lang="es-ES" altLang="es-AR" smtClean="0">
                <a:latin typeface="Times New Roman" panose="02020603050405020304" pitchFamily="18" charset="0"/>
              </a:rPr>
              <a:pPr/>
              <a:t>19</a:t>
            </a:fld>
            <a:endParaRPr lang="es-ES" altLang="es-AR" smtClean="0">
              <a:latin typeface="Times New Roman" panose="02020603050405020304" pitchFamily="18" charset="0"/>
            </a:endParaRPr>
          </a:p>
        </p:txBody>
      </p:sp>
    </p:spTree>
    <p:extLst>
      <p:ext uri="{BB962C8B-B14F-4D97-AF65-F5344CB8AC3E}">
        <p14:creationId xmlns:p14="http://schemas.microsoft.com/office/powerpoint/2010/main" val="85304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a:ln/>
        </p:spPr>
      </p:sp>
      <p:sp>
        <p:nvSpPr>
          <p:cNvPr id="28675" name="Marcador de notas 2"/>
          <p:cNvSpPr>
            <a:spLocks noGrp="1"/>
          </p:cNvSpPr>
          <p:nvPr>
            <p:ph type="body" idx="1"/>
          </p:nvPr>
        </p:nvSpPr>
        <p:spPr>
          <a:noFill/>
        </p:spPr>
        <p:txBody>
          <a:bodyPr/>
          <a:lstStyle/>
          <a:p>
            <a:endParaRPr lang="es-ES" smtClean="0">
              <a:latin typeface="Times New Roman" panose="02020603050405020304" pitchFamily="18" charset="0"/>
            </a:endParaRPr>
          </a:p>
        </p:txBody>
      </p:sp>
      <p:sp>
        <p:nvSpPr>
          <p:cNvPr id="28676"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804986" indent="-309610">
              <a:defRPr>
                <a:solidFill>
                  <a:schemeClr val="tx1"/>
                </a:solidFill>
                <a:latin typeface="Arial" panose="020B0604020202020204" pitchFamily="34" charset="0"/>
              </a:defRPr>
            </a:lvl2pPr>
            <a:lvl3pPr marL="1238441" indent="-247688">
              <a:defRPr>
                <a:solidFill>
                  <a:schemeClr val="tx1"/>
                </a:solidFill>
                <a:latin typeface="Arial" panose="020B0604020202020204" pitchFamily="34" charset="0"/>
              </a:defRPr>
            </a:lvl3pPr>
            <a:lvl4pPr marL="1733817" indent="-247688">
              <a:defRPr>
                <a:solidFill>
                  <a:schemeClr val="tx1"/>
                </a:solidFill>
                <a:latin typeface="Arial" panose="020B0604020202020204" pitchFamily="34" charset="0"/>
              </a:defRPr>
            </a:lvl4pPr>
            <a:lvl5pPr marL="2229193" indent="-247688">
              <a:defRPr>
                <a:solidFill>
                  <a:schemeClr val="tx1"/>
                </a:solidFill>
                <a:latin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defRPr>
            </a:lvl9pPr>
          </a:lstStyle>
          <a:p>
            <a:fld id="{E8E5CCFC-2932-4D84-A531-364E4B3BC74E}" type="slidenum">
              <a:rPr lang="es-ES" altLang="es-AR" smtClean="0">
                <a:latin typeface="Times New Roman" panose="02020603050405020304" pitchFamily="18" charset="0"/>
              </a:rPr>
              <a:pPr/>
              <a:t>20</a:t>
            </a:fld>
            <a:endParaRPr lang="es-ES" altLang="es-AR" smtClean="0">
              <a:latin typeface="Times New Roman" panose="02020603050405020304" pitchFamily="18" charset="0"/>
            </a:endParaRPr>
          </a:p>
        </p:txBody>
      </p:sp>
    </p:spTree>
    <p:extLst>
      <p:ext uri="{BB962C8B-B14F-4D97-AF65-F5344CB8AC3E}">
        <p14:creationId xmlns:p14="http://schemas.microsoft.com/office/powerpoint/2010/main" val="8706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a:ln/>
        </p:spPr>
      </p:sp>
      <p:sp>
        <p:nvSpPr>
          <p:cNvPr id="30723" name="Marcador de notas 2"/>
          <p:cNvSpPr>
            <a:spLocks noGrp="1"/>
          </p:cNvSpPr>
          <p:nvPr>
            <p:ph type="body" idx="1"/>
          </p:nvPr>
        </p:nvSpPr>
        <p:spPr>
          <a:noFill/>
        </p:spPr>
        <p:txBody>
          <a:bodyPr/>
          <a:lstStyle/>
          <a:p>
            <a:endParaRPr lang="es-ES" smtClean="0">
              <a:latin typeface="Times New Roman" panose="02020603050405020304" pitchFamily="18" charset="0"/>
            </a:endParaRPr>
          </a:p>
        </p:txBody>
      </p:sp>
      <p:sp>
        <p:nvSpPr>
          <p:cNvPr id="30724"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804986" indent="-309610">
              <a:defRPr>
                <a:solidFill>
                  <a:schemeClr val="tx1"/>
                </a:solidFill>
                <a:latin typeface="Arial" panose="020B0604020202020204" pitchFamily="34" charset="0"/>
              </a:defRPr>
            </a:lvl2pPr>
            <a:lvl3pPr marL="1238441" indent="-247688">
              <a:defRPr>
                <a:solidFill>
                  <a:schemeClr val="tx1"/>
                </a:solidFill>
                <a:latin typeface="Arial" panose="020B0604020202020204" pitchFamily="34" charset="0"/>
              </a:defRPr>
            </a:lvl3pPr>
            <a:lvl4pPr marL="1733817" indent="-247688">
              <a:defRPr>
                <a:solidFill>
                  <a:schemeClr val="tx1"/>
                </a:solidFill>
                <a:latin typeface="Arial" panose="020B0604020202020204" pitchFamily="34" charset="0"/>
              </a:defRPr>
            </a:lvl4pPr>
            <a:lvl5pPr marL="2229193" indent="-247688">
              <a:defRPr>
                <a:solidFill>
                  <a:schemeClr val="tx1"/>
                </a:solidFill>
                <a:latin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defRPr>
            </a:lvl9pPr>
          </a:lstStyle>
          <a:p>
            <a:fld id="{135BA128-7B25-4A89-A9AA-E48E05C91790}" type="slidenum">
              <a:rPr lang="es-ES" altLang="es-AR" smtClean="0">
                <a:latin typeface="Times New Roman" panose="02020603050405020304" pitchFamily="18" charset="0"/>
              </a:rPr>
              <a:pPr/>
              <a:t>21</a:t>
            </a:fld>
            <a:endParaRPr lang="es-ES" altLang="es-AR" smtClean="0">
              <a:latin typeface="Times New Roman" panose="02020603050405020304" pitchFamily="18" charset="0"/>
            </a:endParaRPr>
          </a:p>
        </p:txBody>
      </p:sp>
    </p:spTree>
    <p:extLst>
      <p:ext uri="{BB962C8B-B14F-4D97-AF65-F5344CB8AC3E}">
        <p14:creationId xmlns:p14="http://schemas.microsoft.com/office/powerpoint/2010/main" val="65236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B5AE698E-8487-4489-ACB9-2988467766C7}" type="datetimeFigureOut">
              <a:rPr lang="es-AR" smtClean="0"/>
              <a:t>21/9/2022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229638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B5AE698E-8487-4489-ACB9-2988467766C7}" type="datetimeFigureOut">
              <a:rPr lang="es-AR" smtClean="0"/>
              <a:t>21/9/2022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32815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B5AE698E-8487-4489-ACB9-2988467766C7}" type="datetimeFigureOut">
              <a:rPr lang="es-AR" smtClean="0"/>
              <a:t>21/9/2022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50510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B5AE698E-8487-4489-ACB9-2988467766C7}" type="datetimeFigureOut">
              <a:rPr lang="es-AR" smtClean="0"/>
              <a:t>21/9/2022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338067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5AE698E-8487-4489-ACB9-2988467766C7}" type="datetimeFigureOut">
              <a:rPr lang="es-AR" smtClean="0"/>
              <a:t>21/9/2022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149353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B5AE698E-8487-4489-ACB9-2988467766C7}" type="datetimeFigureOut">
              <a:rPr lang="es-AR" smtClean="0"/>
              <a:t>21/9/2022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326978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B5AE698E-8487-4489-ACB9-2988467766C7}" type="datetimeFigureOut">
              <a:rPr lang="es-AR" smtClean="0"/>
              <a:t>21/9/2022</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15326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B5AE698E-8487-4489-ACB9-2988467766C7}" type="datetimeFigureOut">
              <a:rPr lang="es-AR" smtClean="0"/>
              <a:t>21/9/2022</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323021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AE698E-8487-4489-ACB9-2988467766C7}" type="datetimeFigureOut">
              <a:rPr lang="es-AR" smtClean="0"/>
              <a:t>21/9/2022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292621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5AE698E-8487-4489-ACB9-2988467766C7}" type="datetimeFigureOut">
              <a:rPr lang="es-AR" smtClean="0"/>
              <a:t>21/9/2022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103261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5AE698E-8487-4489-ACB9-2988467766C7}" type="datetimeFigureOut">
              <a:rPr lang="es-AR" smtClean="0"/>
              <a:t>21/9/2022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F9425436-1067-46A8-8526-169C3E4CF647}" type="slidenum">
              <a:rPr lang="es-AR" smtClean="0"/>
              <a:t>‹Nº›</a:t>
            </a:fld>
            <a:endParaRPr lang="es-AR"/>
          </a:p>
        </p:txBody>
      </p:sp>
    </p:spTree>
    <p:extLst>
      <p:ext uri="{BB962C8B-B14F-4D97-AF65-F5344CB8AC3E}">
        <p14:creationId xmlns:p14="http://schemas.microsoft.com/office/powerpoint/2010/main" val="397022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AE698E-8487-4489-ACB9-2988467766C7}" type="datetimeFigureOut">
              <a:rPr lang="es-AR" smtClean="0"/>
              <a:t>21/9/2022</a:t>
            </a:fld>
            <a:endParaRPr lang="es-A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425436-1067-46A8-8526-169C3E4CF647}" type="slidenum">
              <a:rPr lang="es-AR" smtClean="0"/>
              <a:t>‹Nº›</a:t>
            </a:fld>
            <a:endParaRPr lang="es-AR"/>
          </a:p>
        </p:txBody>
      </p:sp>
    </p:spTree>
    <p:extLst>
      <p:ext uri="{BB962C8B-B14F-4D97-AF65-F5344CB8AC3E}">
        <p14:creationId xmlns:p14="http://schemas.microsoft.com/office/powerpoint/2010/main" val="290342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argentina.gob.ar/cnv"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ppioli@integrarinversiones.com.ar"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9A0A67F-3000-4549-A733-80B1143610C1}"/>
              </a:ext>
            </a:extLst>
          </p:cNvPr>
          <p:cNvSpPr/>
          <p:nvPr/>
        </p:nvSpPr>
        <p:spPr>
          <a:xfrm>
            <a:off x="3595456" y="3749275"/>
            <a:ext cx="6808763" cy="1223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400" b="1" dirty="0" smtClean="0">
                <a:solidFill>
                  <a:schemeClr val="tx1"/>
                </a:solidFill>
              </a:rPr>
              <a:t>22/09</a:t>
            </a:r>
            <a:endParaRPr lang="es-AR" sz="2800" b="1" dirty="0">
              <a:solidFill>
                <a:schemeClr val="tx1"/>
              </a:solidFill>
            </a:endParaRPr>
          </a:p>
          <a:p>
            <a:r>
              <a:rPr lang="es-AR" sz="2800" b="1" dirty="0">
                <a:solidFill>
                  <a:schemeClr val="tx1"/>
                </a:solidFill>
              </a:rPr>
              <a:t>Marco general (módulo I)</a:t>
            </a:r>
          </a:p>
          <a:p>
            <a:endParaRPr lang="es-AR" dirty="0">
              <a:solidFill>
                <a:schemeClr val="tx1"/>
              </a:solidFill>
            </a:endParaRPr>
          </a:p>
          <a:p>
            <a:r>
              <a:rPr lang="es-AR" b="1" dirty="0" smtClean="0">
                <a:solidFill>
                  <a:schemeClr val="tx1"/>
                </a:solidFill>
              </a:rPr>
              <a:t>MARIA PAULA </a:t>
            </a:r>
            <a:r>
              <a:rPr lang="es-AR" b="1" dirty="0">
                <a:solidFill>
                  <a:schemeClr val="tx1"/>
                </a:solidFill>
              </a:rPr>
              <a:t>PIOLI</a:t>
            </a:r>
          </a:p>
          <a:p>
            <a:endParaRPr lang="es-AR" dirty="0">
              <a:solidFill>
                <a:schemeClr val="tx1"/>
              </a:solidFill>
            </a:endParaRPr>
          </a:p>
        </p:txBody>
      </p:sp>
      <p:pic>
        <p:nvPicPr>
          <p:cNvPr id="7" name="Imagen 6">
            <a:extLst>
              <a:ext uri="{FF2B5EF4-FFF2-40B4-BE49-F238E27FC236}">
                <a16:creationId xmlns:a16="http://schemas.microsoft.com/office/drawing/2014/main" id="{2FC5783F-0D00-476F-268A-E38D66416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774" t="5169" r="5857" b="67508"/>
          <a:stretch/>
        </p:blipFill>
        <p:spPr>
          <a:xfrm>
            <a:off x="3595456" y="115410"/>
            <a:ext cx="5423423" cy="2725445"/>
          </a:xfrm>
          <a:prstGeom prst="rect">
            <a:avLst/>
          </a:prstGeom>
        </p:spPr>
      </p:pic>
      <p:pic>
        <p:nvPicPr>
          <p:cNvPr id="9" name="Imagen 8">
            <a:extLst>
              <a:ext uri="{FF2B5EF4-FFF2-40B4-BE49-F238E27FC236}">
                <a16:creationId xmlns:a16="http://schemas.microsoft.com/office/drawing/2014/main" id="{C5F5FE88-3D6C-10AA-1968-4C725C904D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53" t="15663" r="60744" b="27638"/>
          <a:stretch/>
        </p:blipFill>
        <p:spPr>
          <a:xfrm>
            <a:off x="257453" y="206714"/>
            <a:ext cx="2698812" cy="4766450"/>
          </a:xfrm>
          <a:prstGeom prst="rect">
            <a:avLst/>
          </a:prstGeom>
        </p:spPr>
      </p:pic>
      <p:pic>
        <p:nvPicPr>
          <p:cNvPr id="10" name="Imagen 9">
            <a:extLst>
              <a:ext uri="{FF2B5EF4-FFF2-40B4-BE49-F238E27FC236}">
                <a16:creationId xmlns:a16="http://schemas.microsoft.com/office/drawing/2014/main" id="{112F5988-DBD9-7D12-967F-85053E4B9755}"/>
              </a:ext>
            </a:extLst>
          </p:cNvPr>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11" name="Imagen 10" descr="I:\PROGRAMAS DE LA BCSF\COMISIÓN CAPACITACIÓN\Logos\BOLSA DE COMERCIO logo formacion.jpg">
            <a:extLst>
              <a:ext uri="{FF2B5EF4-FFF2-40B4-BE49-F238E27FC236}">
                <a16:creationId xmlns:a16="http://schemas.microsoft.com/office/drawing/2014/main" id="{1DEE1B7A-4224-3F49-BA4C-ACF657A7E733}"/>
              </a:ext>
            </a:extLst>
          </p:cNvPr>
          <p:cNvPicPr/>
          <p:nvPr/>
        </p:nvPicPr>
        <p:blipFill rotWithShape="1">
          <a:blip r:embed="rId5"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cxnSp>
        <p:nvCxnSpPr>
          <p:cNvPr id="12" name="Conector recto 11">
            <a:extLst>
              <a:ext uri="{FF2B5EF4-FFF2-40B4-BE49-F238E27FC236}">
                <a16:creationId xmlns:a16="http://schemas.microsoft.com/office/drawing/2014/main" id="{A6836D89-8554-0DBC-B12A-C9BCA8F011BE}"/>
              </a:ext>
            </a:extLst>
          </p:cNvPr>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164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CNV</a:t>
            </a:r>
          </a:p>
        </p:txBody>
      </p:sp>
      <p:sp>
        <p:nvSpPr>
          <p:cNvPr id="4" name="Rectángulo 3"/>
          <p:cNvSpPr/>
          <p:nvPr/>
        </p:nvSpPr>
        <p:spPr>
          <a:xfrm>
            <a:off x="631162" y="4252913"/>
            <a:ext cx="8382000" cy="1631950"/>
          </a:xfrm>
          <a:prstGeom prst="rect">
            <a:avLst/>
          </a:prstGeom>
        </p:spPr>
        <p:txBody>
          <a:bodyPr>
            <a:spAutoFit/>
          </a:bodyPr>
          <a:lstStyle/>
          <a:p>
            <a:pPr>
              <a:defRPr/>
            </a:pPr>
            <a:r>
              <a:rPr lang="es-ES" sz="2000" dirty="0">
                <a:latin typeface="+mn-lt"/>
              </a:rPr>
              <a:t>El accionar de la CNV se proyecta sobre las sociedades que emiten títulos valores para ser colocados de forma pública, sobre los mercados secundarios de títulos valores y sobre los intermediarios en dichos mercados. También incluye la oferta pública de contratos a término, de futuros y opciones, sus mercados y cámaras de compensación e intermediarios.</a:t>
            </a:r>
          </a:p>
        </p:txBody>
      </p:sp>
      <p:pic>
        <p:nvPicPr>
          <p:cNvPr id="13319"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6831" y="188912"/>
            <a:ext cx="6510338"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9" name="Imagen 8"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0261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dirty="0">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CNV</a:t>
            </a:r>
          </a:p>
        </p:txBody>
      </p:sp>
      <p:sp>
        <p:nvSpPr>
          <p:cNvPr id="2" name="CuadroTexto 1"/>
          <p:cNvSpPr txBox="1"/>
          <p:nvPr/>
        </p:nvSpPr>
        <p:spPr>
          <a:xfrm>
            <a:off x="681038" y="565943"/>
            <a:ext cx="5181600" cy="4894263"/>
          </a:xfrm>
          <a:prstGeom prst="rect">
            <a:avLst/>
          </a:prstGeom>
          <a:noFill/>
        </p:spPr>
        <p:txBody>
          <a:bodyPr>
            <a:spAutoFit/>
          </a:bodyPr>
          <a:lstStyle/>
          <a:p>
            <a:pPr>
              <a:defRPr/>
            </a:pPr>
            <a:r>
              <a:rPr lang="es-ES" sz="2400" b="1" dirty="0">
                <a:latin typeface="+mn-lt"/>
              </a:rPr>
              <a:t>Registros Públicos:</a:t>
            </a:r>
          </a:p>
          <a:p>
            <a:pPr>
              <a:defRPr/>
            </a:pPr>
            <a:r>
              <a:rPr lang="es-ES" sz="2400" dirty="0">
                <a:latin typeface="+mn-lt"/>
              </a:rPr>
              <a:t>	</a:t>
            </a:r>
            <a:r>
              <a:rPr lang="es-ES" sz="2400" dirty="0" smtClean="0">
                <a:latin typeface="+mn-lt"/>
              </a:rPr>
              <a:t>Agentes.</a:t>
            </a:r>
            <a:endParaRPr lang="es-ES" sz="2400" dirty="0">
              <a:latin typeface="+mn-lt"/>
            </a:endParaRPr>
          </a:p>
          <a:p>
            <a:pPr>
              <a:defRPr/>
            </a:pPr>
            <a:r>
              <a:rPr lang="es-ES" sz="2400" dirty="0">
                <a:latin typeface="+mn-lt"/>
              </a:rPr>
              <a:t>	</a:t>
            </a:r>
            <a:r>
              <a:rPr lang="es-ES" sz="2400" dirty="0" smtClean="0">
                <a:latin typeface="+mn-lt"/>
              </a:rPr>
              <a:t>Idóneos.</a:t>
            </a:r>
            <a:endParaRPr lang="es-ES" sz="2400" dirty="0">
              <a:latin typeface="+mn-lt"/>
            </a:endParaRPr>
          </a:p>
          <a:p>
            <a:pPr>
              <a:defRPr/>
            </a:pPr>
            <a:r>
              <a:rPr lang="es-ES" sz="2400" dirty="0">
                <a:latin typeface="+mn-lt"/>
              </a:rPr>
              <a:t>	Calificadoras de </a:t>
            </a:r>
            <a:r>
              <a:rPr lang="es-ES" sz="2400" dirty="0" smtClean="0">
                <a:latin typeface="+mn-lt"/>
              </a:rPr>
              <a:t>Riesgo.</a:t>
            </a:r>
            <a:endParaRPr lang="es-ES" sz="2400" dirty="0">
              <a:latin typeface="+mn-lt"/>
            </a:endParaRPr>
          </a:p>
          <a:p>
            <a:pPr>
              <a:defRPr/>
            </a:pPr>
            <a:r>
              <a:rPr lang="es-ES" sz="2400" dirty="0">
                <a:latin typeface="+mn-lt"/>
              </a:rPr>
              <a:t>	Auditores </a:t>
            </a:r>
            <a:r>
              <a:rPr lang="es-ES" sz="2400" dirty="0" smtClean="0">
                <a:latin typeface="+mn-lt"/>
              </a:rPr>
              <a:t>Externos.</a:t>
            </a:r>
            <a:endParaRPr lang="es-ES" sz="2400" dirty="0">
              <a:latin typeface="+mn-lt"/>
            </a:endParaRPr>
          </a:p>
          <a:p>
            <a:pPr>
              <a:defRPr/>
            </a:pPr>
            <a:endParaRPr lang="es-ES" sz="2400" dirty="0">
              <a:latin typeface="+mn-lt"/>
            </a:endParaRPr>
          </a:p>
          <a:p>
            <a:pPr>
              <a:defRPr/>
            </a:pPr>
            <a:r>
              <a:rPr lang="es-ES" sz="2400" b="1" dirty="0">
                <a:latin typeface="+mn-lt"/>
              </a:rPr>
              <a:t>Protección del Público Inversor: </a:t>
            </a:r>
          </a:p>
          <a:p>
            <a:pPr>
              <a:defRPr/>
            </a:pPr>
            <a:r>
              <a:rPr lang="es-ES" sz="2400" dirty="0">
                <a:latin typeface="+mn-lt"/>
              </a:rPr>
              <a:t>	Posee una Oficina de Atención al Inversor.</a:t>
            </a:r>
          </a:p>
          <a:p>
            <a:pPr>
              <a:defRPr/>
            </a:pPr>
            <a:r>
              <a:rPr lang="es-ES" sz="2400" dirty="0">
                <a:latin typeface="+mn-lt"/>
              </a:rPr>
              <a:t>	Brinda información respecto a Alertas, informa del procedimiento para llevar adelante </a:t>
            </a:r>
            <a:r>
              <a:rPr lang="es-ES" sz="2400" dirty="0" smtClean="0">
                <a:latin typeface="+mn-lt"/>
              </a:rPr>
              <a:t>Denuncias.</a:t>
            </a:r>
            <a:endParaRPr lang="es-ES" sz="2400" dirty="0">
              <a:latin typeface="+mn-lt"/>
            </a:endParaRPr>
          </a:p>
          <a:p>
            <a:pPr>
              <a:defRPr/>
            </a:pPr>
            <a:r>
              <a:rPr lang="es-ES" sz="2400" dirty="0">
                <a:latin typeface="+mn-lt"/>
              </a:rPr>
              <a:t>	Preguntas </a:t>
            </a:r>
            <a:r>
              <a:rPr lang="es-ES" sz="2400" dirty="0" smtClean="0">
                <a:latin typeface="+mn-lt"/>
              </a:rPr>
              <a:t>Frecuentes.</a:t>
            </a:r>
            <a:endParaRPr lang="es-ES" sz="2400" dirty="0">
              <a:latin typeface="+mn-lt"/>
            </a:endParaRPr>
          </a:p>
        </p:txBody>
      </p:sp>
      <p:pic>
        <p:nvPicPr>
          <p:cNvPr id="14343"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6888" y="818771"/>
            <a:ext cx="152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6413" y="3400425"/>
            <a:ext cx="15144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ector recto 8"/>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rotWithShape="1">
          <a:blip r:embed="rId4"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5"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6"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
        <p:nvSpPr>
          <p:cNvPr id="3" name="CuadroTexto 2"/>
          <p:cNvSpPr txBox="1"/>
          <p:nvPr/>
        </p:nvSpPr>
        <p:spPr>
          <a:xfrm>
            <a:off x="5094514" y="5436160"/>
            <a:ext cx="3552281" cy="369332"/>
          </a:xfrm>
          <a:prstGeom prst="rect">
            <a:avLst/>
          </a:prstGeom>
          <a:noFill/>
        </p:spPr>
        <p:txBody>
          <a:bodyPr wrap="square" rtlCol="0">
            <a:spAutoFit/>
          </a:bodyPr>
          <a:lstStyle/>
          <a:p>
            <a:r>
              <a:rPr lang="es-ES" dirty="0">
                <a:hlinkClick r:id="rId7"/>
              </a:rPr>
              <a:t>https://www.argentina.gob.ar/cnv</a:t>
            </a:r>
            <a:endParaRPr lang="es-ES" dirty="0"/>
          </a:p>
        </p:txBody>
      </p:sp>
    </p:spTree>
    <p:extLst>
      <p:ext uri="{BB962C8B-B14F-4D97-AF65-F5344CB8AC3E}">
        <p14:creationId xmlns:p14="http://schemas.microsoft.com/office/powerpoint/2010/main" val="185547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Mercados</a:t>
            </a:r>
          </a:p>
        </p:txBody>
      </p:sp>
      <p:sp>
        <p:nvSpPr>
          <p:cNvPr id="2" name="Rectángulo 1"/>
          <p:cNvSpPr/>
          <p:nvPr/>
        </p:nvSpPr>
        <p:spPr>
          <a:xfrm>
            <a:off x="912126" y="2683668"/>
            <a:ext cx="7696200" cy="2862263"/>
          </a:xfrm>
          <a:prstGeom prst="rect">
            <a:avLst/>
          </a:prstGeom>
        </p:spPr>
        <p:txBody>
          <a:bodyPr>
            <a:spAutoFit/>
          </a:bodyPr>
          <a:lstStyle/>
          <a:p>
            <a:pPr>
              <a:defRPr/>
            </a:pPr>
            <a:r>
              <a:rPr lang="es-ES" sz="2000" dirty="0">
                <a:solidFill>
                  <a:srgbClr val="000000"/>
                </a:solidFill>
                <a:latin typeface="+mn-lt"/>
              </a:rPr>
              <a:t>Sociedades anónimas autorizadas por la Comisión Nacional de Valores con el objeto principal de organizar las operaciones con valores negociables que cuenten con oferta pública, quedando bajo competencia del citado organismo las actividades afines y complementarias compatibles con el desarrollo de ese fin.</a:t>
            </a:r>
          </a:p>
          <a:p>
            <a:pPr>
              <a:defRPr/>
            </a:pPr>
            <a:r>
              <a:rPr lang="es-ES" sz="2000" dirty="0">
                <a:latin typeface="+mn-lt"/>
              </a:rPr>
              <a:t>Ámbito donde se negocian los títulos y otros activos financieros entre las empresas emisoras y los Inversores, a través de los Agentes.</a:t>
            </a:r>
          </a:p>
          <a:p>
            <a:pPr>
              <a:defRPr/>
            </a:pPr>
            <a:endParaRPr lang="es-ES" sz="2000" dirty="0">
              <a:latin typeface="+mn-lt"/>
            </a:endParaRPr>
          </a:p>
          <a:p>
            <a:pPr>
              <a:defRPr/>
            </a:pPr>
            <a:r>
              <a:rPr lang="es-ES" sz="2000" dirty="0">
                <a:latin typeface="+mn-lt"/>
              </a:rPr>
              <a:t>	Mercado Primario	Mercado Secundario</a:t>
            </a:r>
          </a:p>
        </p:txBody>
      </p:sp>
      <p:pic>
        <p:nvPicPr>
          <p:cNvPr id="16392"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057" y="374437"/>
            <a:ext cx="21050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6087" y="518318"/>
            <a:ext cx="31718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9933" y="568324"/>
            <a:ext cx="1343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ector recto 10"/>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n 9"/>
          <p:cNvPicPr/>
          <p:nvPr/>
        </p:nvPicPr>
        <p:blipFill rotWithShape="1">
          <a:blip r:embed="rId5"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2" name="Imagen 11" descr="I:\PROGRAMAS DE LA BCSF\COMISIÓN CAPACITACIÓN\Logos\BOLSA DE COMERCIO logo formacion.jpg"/>
          <p:cNvPicPr/>
          <p:nvPr/>
        </p:nvPicPr>
        <p:blipFill rotWithShape="1">
          <a:blip r:embed="rId6"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rotWithShape="1">
          <a:blip r:embed="rId7"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8"/>
          <a:stretch>
            <a:fillRect/>
          </a:stretch>
        </p:blipFill>
        <p:spPr>
          <a:xfrm>
            <a:off x="6179234" y="1560874"/>
            <a:ext cx="2278966" cy="352459"/>
          </a:xfrm>
          <a:prstGeom prst="rect">
            <a:avLst/>
          </a:prstGeom>
        </p:spPr>
      </p:pic>
    </p:spTree>
    <p:extLst>
      <p:ext uri="{BB962C8B-B14F-4D97-AF65-F5344CB8AC3E}">
        <p14:creationId xmlns:p14="http://schemas.microsoft.com/office/powerpoint/2010/main" val="237813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Mercados</a:t>
            </a:r>
          </a:p>
        </p:txBody>
      </p:sp>
      <p:pic>
        <p:nvPicPr>
          <p:cNvPr id="1741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465" y="437356"/>
            <a:ext cx="21050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670" y="1930398"/>
            <a:ext cx="31718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670" y="3053255"/>
            <a:ext cx="1343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4572000" y="2039936"/>
            <a:ext cx="4038600" cy="708025"/>
          </a:xfrm>
          <a:prstGeom prst="rect">
            <a:avLst/>
          </a:prstGeom>
          <a:noFill/>
        </p:spPr>
        <p:txBody>
          <a:bodyPr>
            <a:spAutoFit/>
          </a:bodyPr>
          <a:lstStyle/>
          <a:p>
            <a:pPr>
              <a:defRPr/>
            </a:pPr>
            <a:r>
              <a:rPr lang="es-ES" sz="2000" dirty="0">
                <a:latin typeface="+mn-lt"/>
              </a:rPr>
              <a:t>Mercado especializado en Productos Pymes.</a:t>
            </a:r>
          </a:p>
        </p:txBody>
      </p:sp>
      <p:sp>
        <p:nvSpPr>
          <p:cNvPr id="12" name="CuadroTexto 11"/>
          <p:cNvSpPr txBox="1"/>
          <p:nvPr/>
        </p:nvSpPr>
        <p:spPr>
          <a:xfrm>
            <a:off x="4590765" y="3358631"/>
            <a:ext cx="4038600" cy="708025"/>
          </a:xfrm>
          <a:prstGeom prst="rect">
            <a:avLst/>
          </a:prstGeom>
          <a:noFill/>
        </p:spPr>
        <p:txBody>
          <a:bodyPr>
            <a:spAutoFit/>
          </a:bodyPr>
          <a:lstStyle/>
          <a:p>
            <a:pPr>
              <a:defRPr/>
            </a:pPr>
            <a:r>
              <a:rPr lang="es-ES" sz="2000" dirty="0">
                <a:latin typeface="+mn-lt"/>
              </a:rPr>
              <a:t>Principales actores: Entidades Financieras.</a:t>
            </a:r>
          </a:p>
        </p:txBody>
      </p:sp>
      <p:sp>
        <p:nvSpPr>
          <p:cNvPr id="13" name="CuadroTexto 12"/>
          <p:cNvSpPr txBox="1"/>
          <p:nvPr/>
        </p:nvSpPr>
        <p:spPr>
          <a:xfrm>
            <a:off x="4590765" y="825037"/>
            <a:ext cx="4038600" cy="400050"/>
          </a:xfrm>
          <a:prstGeom prst="rect">
            <a:avLst/>
          </a:prstGeom>
          <a:noFill/>
        </p:spPr>
        <p:txBody>
          <a:bodyPr>
            <a:spAutoFit/>
          </a:bodyPr>
          <a:lstStyle/>
          <a:p>
            <a:pPr>
              <a:defRPr/>
            </a:pPr>
            <a:r>
              <a:rPr lang="es-ES" sz="2000" dirty="0">
                <a:latin typeface="+mn-lt"/>
              </a:rPr>
              <a:t>Mercado con mayor volumen.</a:t>
            </a:r>
          </a:p>
        </p:txBody>
      </p:sp>
      <p:sp>
        <p:nvSpPr>
          <p:cNvPr id="14" name="CuadroTexto 13"/>
          <p:cNvSpPr txBox="1"/>
          <p:nvPr/>
        </p:nvSpPr>
        <p:spPr>
          <a:xfrm>
            <a:off x="4572000" y="4354254"/>
            <a:ext cx="3657600" cy="708025"/>
          </a:xfrm>
          <a:prstGeom prst="rect">
            <a:avLst/>
          </a:prstGeom>
          <a:noFill/>
        </p:spPr>
        <p:txBody>
          <a:bodyPr>
            <a:spAutoFit/>
          </a:bodyPr>
          <a:lstStyle/>
          <a:p>
            <a:pPr>
              <a:defRPr/>
            </a:pPr>
            <a:r>
              <a:rPr lang="es-ES" sz="2000" dirty="0">
                <a:latin typeface="+mn-lt"/>
              </a:rPr>
              <a:t>Mercado de Futuros Financieros</a:t>
            </a:r>
          </a:p>
          <a:p>
            <a:pPr>
              <a:defRPr/>
            </a:pPr>
            <a:r>
              <a:rPr lang="es-ES" sz="2000" dirty="0">
                <a:latin typeface="+mn-lt"/>
              </a:rPr>
              <a:t>Y Agropecuarios.</a:t>
            </a:r>
          </a:p>
        </p:txBody>
      </p:sp>
      <p:cxnSp>
        <p:nvCxnSpPr>
          <p:cNvPr id="15" name="Conector recto 14"/>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agen 15"/>
          <p:cNvPicPr/>
          <p:nvPr/>
        </p:nvPicPr>
        <p:blipFill rotWithShape="1">
          <a:blip r:embed="rId5"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7" name="Imagen 16" descr="I:\PROGRAMAS DE LA BCSF\COMISIÓN CAPACITACIÓN\Logos\BOLSA DE COMERCIO logo formacion.jpg"/>
          <p:cNvPicPr/>
          <p:nvPr/>
        </p:nvPicPr>
        <p:blipFill rotWithShape="1">
          <a:blip r:embed="rId6"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8" name="Imagen 17"/>
          <p:cNvPicPr/>
          <p:nvPr/>
        </p:nvPicPr>
        <p:blipFill rotWithShape="1">
          <a:blip r:embed="rId7"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19" name="Imagen 18"/>
          <p:cNvPicPr>
            <a:picLocks noChangeAspect="1"/>
          </p:cNvPicPr>
          <p:nvPr/>
        </p:nvPicPr>
        <p:blipFill>
          <a:blip r:embed="rId8"/>
          <a:stretch>
            <a:fillRect/>
          </a:stretch>
        </p:blipFill>
        <p:spPr>
          <a:xfrm>
            <a:off x="367739" y="4404059"/>
            <a:ext cx="2278966" cy="352459"/>
          </a:xfrm>
          <a:prstGeom prst="rect">
            <a:avLst/>
          </a:prstGeom>
        </p:spPr>
      </p:pic>
    </p:spTree>
    <p:extLst>
      <p:ext uri="{BB962C8B-B14F-4D97-AF65-F5344CB8AC3E}">
        <p14:creationId xmlns:p14="http://schemas.microsoft.com/office/powerpoint/2010/main" val="359565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Mercados</a:t>
            </a:r>
          </a:p>
        </p:txBody>
      </p:sp>
      <p:sp>
        <p:nvSpPr>
          <p:cNvPr id="2" name="Rectángulo 1"/>
          <p:cNvSpPr/>
          <p:nvPr/>
        </p:nvSpPr>
        <p:spPr>
          <a:xfrm>
            <a:off x="762000" y="647700"/>
            <a:ext cx="7696200" cy="5016500"/>
          </a:xfrm>
          <a:prstGeom prst="rect">
            <a:avLst/>
          </a:prstGeom>
        </p:spPr>
        <p:txBody>
          <a:bodyPr>
            <a:spAutoFit/>
          </a:bodyPr>
          <a:lstStyle/>
          <a:p>
            <a:pPr>
              <a:defRPr/>
            </a:pPr>
            <a:r>
              <a:rPr lang="es-ES" sz="2000" dirty="0">
                <a:latin typeface="+mn-lt"/>
                <a:cs typeface="Times New Roman" panose="02020603050405020304" pitchFamily="18" charset="0"/>
              </a:rPr>
              <a:t>El </a:t>
            </a:r>
            <a:r>
              <a:rPr lang="es-ES" sz="2000" b="1" dirty="0">
                <a:latin typeface="+mn-lt"/>
                <a:cs typeface="Times New Roman" panose="02020603050405020304" pitchFamily="18" charset="0"/>
              </a:rPr>
              <a:t>mercado primario</a:t>
            </a:r>
            <a:r>
              <a:rPr lang="es-ES" sz="2000" dirty="0">
                <a:latin typeface="+mn-lt"/>
                <a:cs typeface="Times New Roman" panose="02020603050405020304" pitchFamily="18" charset="0"/>
              </a:rPr>
              <a:t>, o de emisión, es el que permite a las empresas ponerse en contacto con los ahorristas para </a:t>
            </a:r>
            <a:r>
              <a:rPr lang="es-ES" sz="2000" i="1" dirty="0">
                <a:latin typeface="+mn-lt"/>
                <a:cs typeface="Times New Roman" panose="02020603050405020304" pitchFamily="18" charset="0"/>
              </a:rPr>
              <a:t>captar recursos financieros</a:t>
            </a:r>
            <a:r>
              <a:rPr lang="es-ES" sz="2000" dirty="0">
                <a:latin typeface="+mn-lt"/>
                <a:cs typeface="Times New Roman" panose="02020603050405020304" pitchFamily="18" charset="0"/>
              </a:rPr>
              <a:t> mediante la emisión de valores. Es donde todos los activos se negocian por primera vez y donde el emisor recibe esta nueva financiación. A través de este mercado los sectores con necesidades financieras se ponen en contacto con ahorristas para captar fondos mediante la emisión de títulos valores.</a:t>
            </a:r>
          </a:p>
          <a:p>
            <a:pPr>
              <a:defRPr/>
            </a:pPr>
            <a:endParaRPr lang="es-ES" sz="2000" dirty="0">
              <a:latin typeface="+mn-lt"/>
              <a:cs typeface="Times New Roman" panose="02020603050405020304" pitchFamily="18" charset="0"/>
            </a:endParaRPr>
          </a:p>
          <a:p>
            <a:pPr>
              <a:defRPr/>
            </a:pPr>
            <a:endParaRPr lang="es-ES" sz="2000" dirty="0">
              <a:latin typeface="+mn-lt"/>
              <a:cs typeface="Times New Roman" panose="02020603050405020304" pitchFamily="18" charset="0"/>
            </a:endParaRPr>
          </a:p>
          <a:p>
            <a:pPr>
              <a:defRPr/>
            </a:pPr>
            <a:r>
              <a:rPr lang="es-ES" sz="2000" dirty="0">
                <a:latin typeface="+mn-lt"/>
                <a:cs typeface="Times New Roman" panose="02020603050405020304" pitchFamily="18" charset="0"/>
              </a:rPr>
              <a:t>El </a:t>
            </a:r>
            <a:r>
              <a:rPr lang="es-ES" sz="2000" b="1" dirty="0">
                <a:latin typeface="+mn-lt"/>
                <a:cs typeface="Times New Roman" panose="02020603050405020304" pitchFamily="18" charset="0"/>
              </a:rPr>
              <a:t>mercado secundario</a:t>
            </a:r>
            <a:r>
              <a:rPr lang="es-ES" sz="2000" dirty="0">
                <a:latin typeface="+mn-lt"/>
                <a:cs typeface="Times New Roman" panose="02020603050405020304" pitchFamily="18" charset="0"/>
              </a:rPr>
              <a:t>, o de negociación, proporciona </a:t>
            </a:r>
            <a:r>
              <a:rPr lang="es-ES" sz="2000" i="1" dirty="0">
                <a:latin typeface="+mn-lt"/>
                <a:cs typeface="Times New Roman" panose="02020603050405020304" pitchFamily="18" charset="0"/>
              </a:rPr>
              <a:t>liquidez</a:t>
            </a:r>
            <a:r>
              <a:rPr lang="es-ES" sz="2000" dirty="0">
                <a:latin typeface="+mn-lt"/>
                <a:cs typeface="Times New Roman" panose="02020603050405020304" pitchFamily="18" charset="0"/>
              </a:rPr>
              <a:t> a los valores ya emitidos y colocados a través del mercado primario,  al poner en contacto a los ahorristas entre sí para que realicen transacciones de títulos valores. Es el mercado en el que se negocian valores previamente emitidos y en circulación. El vendedor de los valores ya no es el emisor, sino un inversionista o un intermediario.</a:t>
            </a:r>
          </a:p>
          <a:p>
            <a:pPr>
              <a:defRPr/>
            </a:pPr>
            <a:endParaRPr lang="es-ES" sz="20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7516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25" y="813369"/>
            <a:ext cx="880658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Mercado </a:t>
            </a:r>
            <a:r>
              <a:rPr lang="es-AR" sz="3500" b="1" dirty="0" smtClean="0">
                <a:solidFill>
                  <a:schemeClr val="tx1"/>
                </a:solidFill>
              </a:rPr>
              <a:t>Primario</a:t>
            </a:r>
            <a:endParaRPr lang="es-AR" sz="3500" b="1" dirty="0">
              <a:solidFill>
                <a:schemeClr val="tx1"/>
              </a:solidFill>
            </a:endParaRPr>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1601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2" y="1143000"/>
            <a:ext cx="8258576"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Mercado </a:t>
            </a:r>
            <a:r>
              <a:rPr lang="es-AR" sz="3500" b="1" dirty="0" smtClean="0">
                <a:solidFill>
                  <a:schemeClr val="tx1"/>
                </a:solidFill>
              </a:rPr>
              <a:t>Secundario</a:t>
            </a:r>
            <a:endParaRPr lang="es-AR" sz="3500" b="1" dirty="0">
              <a:solidFill>
                <a:schemeClr val="tx1"/>
              </a:solidFill>
            </a:endParaRPr>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3595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3" name="CuadroTexto 2"/>
          <p:cNvSpPr txBox="1"/>
          <p:nvPr/>
        </p:nvSpPr>
        <p:spPr>
          <a:xfrm>
            <a:off x="818866" y="1397758"/>
            <a:ext cx="7239000" cy="4894263"/>
          </a:xfrm>
          <a:prstGeom prst="rect">
            <a:avLst/>
          </a:prstGeom>
          <a:noFill/>
        </p:spPr>
        <p:txBody>
          <a:bodyPr>
            <a:spAutoFit/>
          </a:bodyPr>
          <a:lstStyle/>
          <a:p>
            <a:pPr>
              <a:defRPr/>
            </a:pPr>
            <a:r>
              <a:rPr lang="es-ES" sz="2400" u="sng" dirty="0">
                <a:latin typeface="+mn-lt"/>
              </a:rPr>
              <a:t>Mecanismos de Negociación:</a:t>
            </a:r>
          </a:p>
          <a:p>
            <a:pPr>
              <a:defRPr/>
            </a:pPr>
            <a:endParaRPr lang="es-ES" sz="2400" dirty="0">
              <a:latin typeface="+mn-lt"/>
            </a:endParaRPr>
          </a:p>
          <a:p>
            <a:pPr>
              <a:defRPr/>
            </a:pPr>
            <a:r>
              <a:rPr lang="es-ES" sz="2400" b="1" dirty="0">
                <a:latin typeface="+mn-lt"/>
              </a:rPr>
              <a:t>Concurrencia</a:t>
            </a:r>
          </a:p>
          <a:p>
            <a:pPr>
              <a:defRPr/>
            </a:pPr>
            <a:r>
              <a:rPr lang="es-ES" sz="2400" dirty="0">
                <a:latin typeface="+mn-lt"/>
              </a:rPr>
              <a:t>		Los Agentes operan por cuenta y 			orden de sus comitentes y con cartera 		propia.</a:t>
            </a:r>
          </a:p>
          <a:p>
            <a:pPr>
              <a:defRPr/>
            </a:pPr>
            <a:endParaRPr lang="es-ES" sz="2400" dirty="0">
              <a:latin typeface="+mn-lt"/>
            </a:endParaRPr>
          </a:p>
          <a:p>
            <a:pPr>
              <a:defRPr/>
            </a:pPr>
            <a:r>
              <a:rPr lang="es-ES" sz="2400" b="1" dirty="0">
                <a:latin typeface="+mn-lt"/>
              </a:rPr>
              <a:t>Continuo</a:t>
            </a:r>
          </a:p>
          <a:p>
            <a:pPr>
              <a:defRPr/>
            </a:pPr>
            <a:r>
              <a:rPr lang="es-ES" sz="2400" dirty="0">
                <a:latin typeface="+mn-lt"/>
              </a:rPr>
              <a:t>		Los Agentes operan con cartera 			propia.</a:t>
            </a:r>
          </a:p>
          <a:p>
            <a:pPr>
              <a:defRPr/>
            </a:pPr>
            <a:r>
              <a:rPr lang="es-ES" sz="2400" dirty="0">
                <a:latin typeface="+mn-lt"/>
              </a:rPr>
              <a:t>		Puede ser garantizado o no garantizado.</a:t>
            </a:r>
          </a:p>
          <a:p>
            <a:pPr>
              <a:defRPr/>
            </a:pPr>
            <a:endParaRPr lang="es-ES" sz="2400" dirty="0">
              <a:latin typeface="+mn-lt"/>
            </a:endParaRP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Mercados</a:t>
            </a: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9" name="Imagen 8"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232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Mercados</a:t>
            </a:r>
          </a:p>
        </p:txBody>
      </p:sp>
      <p:sp>
        <p:nvSpPr>
          <p:cNvPr id="3" name="CuadroTexto 2"/>
          <p:cNvSpPr txBox="1"/>
          <p:nvPr/>
        </p:nvSpPr>
        <p:spPr>
          <a:xfrm>
            <a:off x="914400" y="1752600"/>
            <a:ext cx="7239000" cy="3046413"/>
          </a:xfrm>
          <a:prstGeom prst="rect">
            <a:avLst/>
          </a:prstGeom>
          <a:noFill/>
        </p:spPr>
        <p:txBody>
          <a:bodyPr>
            <a:spAutoFit/>
          </a:bodyPr>
          <a:lstStyle/>
          <a:p>
            <a:pPr>
              <a:defRPr/>
            </a:pPr>
            <a:r>
              <a:rPr lang="es-ES" sz="2400" u="sng" dirty="0">
                <a:latin typeface="+mn-lt"/>
              </a:rPr>
              <a:t>Plazos de Negociación:</a:t>
            </a:r>
          </a:p>
          <a:p>
            <a:pPr>
              <a:defRPr/>
            </a:pPr>
            <a:endParaRPr lang="es-ES" sz="2400" dirty="0">
              <a:latin typeface="+mn-lt"/>
            </a:endParaRPr>
          </a:p>
          <a:p>
            <a:pPr>
              <a:defRPr/>
            </a:pPr>
            <a:r>
              <a:rPr lang="es-ES" sz="2400" b="1" dirty="0">
                <a:latin typeface="+mn-lt"/>
              </a:rPr>
              <a:t>	Contado</a:t>
            </a:r>
          </a:p>
          <a:p>
            <a:pPr>
              <a:defRPr/>
            </a:pPr>
            <a:r>
              <a:rPr lang="es-ES" sz="2400" b="1" dirty="0">
                <a:latin typeface="+mn-lt"/>
              </a:rPr>
              <a:t>		</a:t>
            </a:r>
            <a:r>
              <a:rPr lang="es-ES" sz="2400" dirty="0">
                <a:latin typeface="+mn-lt"/>
              </a:rPr>
              <a:t>Contado inmediato / 24hs / 48hs</a:t>
            </a:r>
          </a:p>
          <a:p>
            <a:pPr>
              <a:defRPr/>
            </a:pPr>
            <a:r>
              <a:rPr lang="es-ES" sz="2400" b="1" dirty="0">
                <a:latin typeface="+mn-lt"/>
              </a:rPr>
              <a:t>	</a:t>
            </a:r>
          </a:p>
          <a:p>
            <a:pPr>
              <a:defRPr/>
            </a:pPr>
            <a:r>
              <a:rPr lang="es-ES" sz="2400" b="1" dirty="0">
                <a:latin typeface="+mn-lt"/>
              </a:rPr>
              <a:t>	A Plazo</a:t>
            </a:r>
          </a:p>
          <a:p>
            <a:pPr>
              <a:defRPr/>
            </a:pPr>
            <a:r>
              <a:rPr lang="es-ES" sz="2400" b="1" dirty="0">
                <a:latin typeface="+mn-lt"/>
              </a:rPr>
              <a:t>		</a:t>
            </a:r>
          </a:p>
          <a:p>
            <a:pPr>
              <a:defRPr/>
            </a:pPr>
            <a:r>
              <a:rPr lang="es-ES" sz="2400" dirty="0">
                <a:latin typeface="+mn-lt"/>
              </a:rPr>
              <a:t>		</a:t>
            </a: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Mercados</a:t>
            </a:r>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331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Mercados</a:t>
            </a:r>
          </a:p>
        </p:txBody>
      </p:sp>
      <p:sp>
        <p:nvSpPr>
          <p:cNvPr id="3" name="CuadroTexto 2"/>
          <p:cNvSpPr txBox="1"/>
          <p:nvPr/>
        </p:nvSpPr>
        <p:spPr>
          <a:xfrm>
            <a:off x="914400" y="1752600"/>
            <a:ext cx="7239000" cy="830263"/>
          </a:xfrm>
          <a:prstGeom prst="rect">
            <a:avLst/>
          </a:prstGeom>
          <a:noFill/>
        </p:spPr>
        <p:txBody>
          <a:bodyPr>
            <a:spAutoFit/>
          </a:bodyPr>
          <a:lstStyle/>
          <a:p>
            <a:pPr>
              <a:defRPr/>
            </a:pPr>
            <a:r>
              <a:rPr lang="es-ES" sz="2400" b="1" dirty="0">
                <a:latin typeface="+mn-lt"/>
              </a:rPr>
              <a:t>		</a:t>
            </a:r>
          </a:p>
          <a:p>
            <a:pPr>
              <a:defRPr/>
            </a:pPr>
            <a:r>
              <a:rPr lang="es-ES" sz="2400" dirty="0">
                <a:latin typeface="+mn-lt"/>
              </a:rPr>
              <a:t>		</a:t>
            </a:r>
          </a:p>
        </p:txBody>
      </p:sp>
      <p:pic>
        <p:nvPicPr>
          <p:cNvPr id="25607"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1787" y="1509717"/>
            <a:ext cx="594042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Mercados</a:t>
            </a:r>
          </a:p>
        </p:txBody>
      </p:sp>
      <p:pic>
        <p:nvPicPr>
          <p:cNvPr id="10" name="Imagen 9"/>
          <p:cNvPicPr/>
          <p:nvPr/>
        </p:nvPicPr>
        <p:blipFill rotWithShape="1">
          <a:blip r:embed="rId4"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1" name="Imagen 10" descr="I:\PROGRAMAS DE LA BCSF\COMISIÓN CAPACITACIÓN\Logos\BOLSA DE COMERCIO logo formacion.jpg"/>
          <p:cNvPicPr/>
          <p:nvPr/>
        </p:nvPicPr>
        <p:blipFill rotWithShape="1">
          <a:blip r:embed="rId5"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6"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2005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6" name="Imagen 5"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cxnSp>
        <p:nvCxnSpPr>
          <p:cNvPr id="9" name="Conector recto 8"/>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n 10"/>
          <p:cNvPicPr/>
          <p:nvPr/>
        </p:nvPicPr>
        <p:blipFill rotWithShape="1">
          <a:blip r:embed="rId4"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5830" y="680350"/>
            <a:ext cx="80676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28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Mercados</a:t>
            </a:r>
          </a:p>
        </p:txBody>
      </p:sp>
      <p:sp>
        <p:nvSpPr>
          <p:cNvPr id="3" name="CuadroTexto 2"/>
          <p:cNvSpPr txBox="1"/>
          <p:nvPr/>
        </p:nvSpPr>
        <p:spPr>
          <a:xfrm>
            <a:off x="440140" y="1334764"/>
            <a:ext cx="4114800" cy="5262563"/>
          </a:xfrm>
          <a:prstGeom prst="rect">
            <a:avLst/>
          </a:prstGeom>
          <a:noFill/>
        </p:spPr>
        <p:txBody>
          <a:bodyPr>
            <a:spAutoFit/>
          </a:bodyPr>
          <a:lstStyle/>
          <a:p>
            <a:pPr>
              <a:defRPr/>
            </a:pPr>
            <a:r>
              <a:rPr lang="es-ES" sz="2400" u="sng" dirty="0">
                <a:latin typeface="+mn-lt"/>
              </a:rPr>
              <a:t>Instrumentos y Operatorias:</a:t>
            </a:r>
          </a:p>
          <a:p>
            <a:pPr>
              <a:defRPr/>
            </a:pPr>
            <a:endParaRPr lang="es-ES" sz="2400" u="sng" dirty="0">
              <a:latin typeface="+mn-lt"/>
            </a:endParaRPr>
          </a:p>
          <a:p>
            <a:pPr>
              <a:defRPr/>
            </a:pPr>
            <a:r>
              <a:rPr lang="es-ES" sz="2400" dirty="0">
                <a:latin typeface="+mn-lt"/>
              </a:rPr>
              <a:t>Acciones</a:t>
            </a:r>
          </a:p>
          <a:p>
            <a:pPr>
              <a:defRPr/>
            </a:pPr>
            <a:r>
              <a:rPr lang="es-ES" sz="2400" dirty="0">
                <a:latin typeface="+mn-lt"/>
              </a:rPr>
              <a:t>Títulos Públicos</a:t>
            </a:r>
          </a:p>
          <a:p>
            <a:pPr>
              <a:defRPr/>
            </a:pPr>
            <a:r>
              <a:rPr lang="es-ES" sz="2400" dirty="0">
                <a:latin typeface="+mn-lt"/>
              </a:rPr>
              <a:t>Fideicomisos Financieros</a:t>
            </a:r>
          </a:p>
          <a:p>
            <a:pPr>
              <a:defRPr/>
            </a:pPr>
            <a:r>
              <a:rPr lang="es-ES" sz="2400" dirty="0">
                <a:latin typeface="+mn-lt"/>
              </a:rPr>
              <a:t>Letras del Tesoro</a:t>
            </a:r>
          </a:p>
          <a:p>
            <a:pPr>
              <a:defRPr/>
            </a:pPr>
            <a:r>
              <a:rPr lang="es-ES" sz="2400" dirty="0">
                <a:latin typeface="+mn-lt"/>
              </a:rPr>
              <a:t>Obligaciones Negociables</a:t>
            </a:r>
          </a:p>
          <a:p>
            <a:pPr>
              <a:defRPr/>
            </a:pPr>
            <a:r>
              <a:rPr lang="es-ES" sz="2400" dirty="0">
                <a:latin typeface="+mn-lt"/>
              </a:rPr>
              <a:t>CHPD</a:t>
            </a:r>
          </a:p>
          <a:p>
            <a:pPr>
              <a:defRPr/>
            </a:pPr>
            <a:r>
              <a:rPr lang="es-ES" sz="2400" dirty="0">
                <a:latin typeface="+mn-lt"/>
              </a:rPr>
              <a:t>Pagaré Bursátil</a:t>
            </a:r>
          </a:p>
          <a:p>
            <a:pPr>
              <a:defRPr/>
            </a:pPr>
            <a:r>
              <a:rPr lang="es-ES" sz="2400" dirty="0">
                <a:latin typeface="+mn-lt"/>
              </a:rPr>
              <a:t>Facturas de Crédito</a:t>
            </a:r>
          </a:p>
          <a:p>
            <a:pPr>
              <a:defRPr/>
            </a:pPr>
            <a:r>
              <a:rPr lang="es-ES" sz="2400" dirty="0" err="1">
                <a:latin typeface="+mn-lt"/>
              </a:rPr>
              <a:t>CeDeAr</a:t>
            </a:r>
            <a:endParaRPr lang="es-ES" sz="2400" dirty="0">
              <a:latin typeface="+mn-lt"/>
            </a:endParaRPr>
          </a:p>
          <a:p>
            <a:pPr>
              <a:defRPr/>
            </a:pPr>
            <a:r>
              <a:rPr lang="es-ES" sz="2400" dirty="0">
                <a:latin typeface="+mn-lt"/>
              </a:rPr>
              <a:t>Fondos Comunes de Inversión</a:t>
            </a:r>
          </a:p>
          <a:p>
            <a:pPr>
              <a:defRPr/>
            </a:pPr>
            <a:endParaRPr lang="es-ES" sz="2400" dirty="0">
              <a:latin typeface="+mn-lt"/>
            </a:endParaRPr>
          </a:p>
          <a:p>
            <a:pPr>
              <a:defRPr/>
            </a:pPr>
            <a:endParaRPr lang="es-ES" sz="2400" dirty="0">
              <a:latin typeface="+mn-lt"/>
            </a:endParaRPr>
          </a:p>
        </p:txBody>
      </p:sp>
      <p:sp>
        <p:nvSpPr>
          <p:cNvPr id="7" name="CuadroTexto 6"/>
          <p:cNvSpPr txBox="1"/>
          <p:nvPr/>
        </p:nvSpPr>
        <p:spPr>
          <a:xfrm>
            <a:off x="4724400" y="1334764"/>
            <a:ext cx="3810000" cy="3416300"/>
          </a:xfrm>
          <a:prstGeom prst="rect">
            <a:avLst/>
          </a:prstGeom>
          <a:noFill/>
        </p:spPr>
        <p:txBody>
          <a:bodyPr>
            <a:spAutoFit/>
          </a:bodyPr>
          <a:lstStyle/>
          <a:p>
            <a:pPr>
              <a:defRPr/>
            </a:pPr>
            <a:endParaRPr lang="es-ES" sz="2400" u="sng" dirty="0">
              <a:latin typeface="+mn-lt"/>
            </a:endParaRPr>
          </a:p>
          <a:p>
            <a:pPr>
              <a:defRPr/>
            </a:pPr>
            <a:endParaRPr lang="es-ES" sz="2400" u="sng" dirty="0">
              <a:latin typeface="+mn-lt"/>
            </a:endParaRPr>
          </a:p>
          <a:p>
            <a:pPr>
              <a:defRPr/>
            </a:pPr>
            <a:r>
              <a:rPr lang="es-ES" sz="2400" dirty="0">
                <a:latin typeface="+mn-lt"/>
              </a:rPr>
              <a:t>Cauciones</a:t>
            </a:r>
          </a:p>
          <a:p>
            <a:pPr>
              <a:defRPr/>
            </a:pPr>
            <a:r>
              <a:rPr lang="es-ES" sz="2400" dirty="0">
                <a:latin typeface="+mn-lt"/>
              </a:rPr>
              <a:t>Pases</a:t>
            </a:r>
          </a:p>
          <a:p>
            <a:pPr>
              <a:defRPr/>
            </a:pPr>
            <a:r>
              <a:rPr lang="es-ES" sz="2400" dirty="0">
                <a:latin typeface="+mn-lt"/>
              </a:rPr>
              <a:t>Futuros</a:t>
            </a:r>
          </a:p>
          <a:p>
            <a:pPr>
              <a:defRPr/>
            </a:pPr>
            <a:r>
              <a:rPr lang="es-ES" sz="2400" dirty="0">
                <a:latin typeface="+mn-lt"/>
              </a:rPr>
              <a:t>Opciones</a:t>
            </a:r>
          </a:p>
          <a:p>
            <a:pPr>
              <a:defRPr/>
            </a:pPr>
            <a:r>
              <a:rPr lang="es-ES" sz="2400" dirty="0">
                <a:latin typeface="+mn-lt"/>
              </a:rPr>
              <a:t>Préstamo de Valores</a:t>
            </a:r>
          </a:p>
          <a:p>
            <a:pPr>
              <a:defRPr/>
            </a:pPr>
            <a:endParaRPr lang="es-ES" sz="2400" dirty="0">
              <a:latin typeface="+mn-lt"/>
            </a:endParaRPr>
          </a:p>
          <a:p>
            <a:pPr>
              <a:defRPr/>
            </a:pPr>
            <a:endParaRPr lang="es-ES" sz="2400" dirty="0">
              <a:latin typeface="+mn-lt"/>
            </a:endParaRPr>
          </a:p>
        </p:txBody>
      </p:sp>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440140" y="239551"/>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Mercados</a:t>
            </a:r>
          </a:p>
        </p:txBody>
      </p:sp>
      <p:pic>
        <p:nvPicPr>
          <p:cNvPr id="10" name="Imagen 9"/>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1" name="Imagen 10"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516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Volumen Negociado</a:t>
            </a:r>
          </a:p>
        </p:txBody>
      </p:sp>
      <p:sp>
        <p:nvSpPr>
          <p:cNvPr id="2" name="CuadroTexto 1"/>
          <p:cNvSpPr txBox="1"/>
          <p:nvPr/>
        </p:nvSpPr>
        <p:spPr>
          <a:xfrm>
            <a:off x="5981132" y="5781679"/>
            <a:ext cx="2971800" cy="276225"/>
          </a:xfrm>
          <a:prstGeom prst="rect">
            <a:avLst/>
          </a:prstGeom>
          <a:noFill/>
        </p:spPr>
        <p:txBody>
          <a:bodyPr>
            <a:spAutoFit/>
          </a:bodyPr>
          <a:lstStyle/>
          <a:p>
            <a:pPr algn="r">
              <a:defRPr/>
            </a:pPr>
            <a:r>
              <a:rPr lang="es-ES" sz="1200" dirty="0">
                <a:latin typeface="+mn-lt"/>
              </a:rPr>
              <a:t>Fuente IAMC – Informe </a:t>
            </a:r>
            <a:r>
              <a:rPr lang="es-ES" sz="1200" dirty="0" smtClean="0">
                <a:latin typeface="+mn-lt"/>
              </a:rPr>
              <a:t>Agosto 2022.</a:t>
            </a:r>
            <a:endParaRPr lang="es-ES" sz="1200" dirty="0">
              <a:latin typeface="+mn-lt"/>
            </a:endParaRPr>
          </a:p>
        </p:txBody>
      </p:sp>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9" name="Imagen 8"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6"/>
          <a:stretch>
            <a:fillRect/>
          </a:stretch>
        </p:blipFill>
        <p:spPr>
          <a:xfrm>
            <a:off x="1882835" y="429795"/>
            <a:ext cx="5528418" cy="341964"/>
          </a:xfrm>
          <a:prstGeom prst="rect">
            <a:avLst/>
          </a:prstGeom>
        </p:spPr>
      </p:pic>
      <p:pic>
        <p:nvPicPr>
          <p:cNvPr id="11" name="Imagen 10"/>
          <p:cNvPicPr>
            <a:picLocks noChangeAspect="1"/>
          </p:cNvPicPr>
          <p:nvPr/>
        </p:nvPicPr>
        <p:blipFill>
          <a:blip r:embed="rId7"/>
          <a:stretch>
            <a:fillRect/>
          </a:stretch>
        </p:blipFill>
        <p:spPr>
          <a:xfrm>
            <a:off x="613955" y="851372"/>
            <a:ext cx="8066178" cy="4705342"/>
          </a:xfrm>
          <a:prstGeom prst="rect">
            <a:avLst/>
          </a:prstGeom>
        </p:spPr>
      </p:pic>
    </p:spTree>
    <p:extLst>
      <p:ext uri="{BB962C8B-B14F-4D97-AF65-F5344CB8AC3E}">
        <p14:creationId xmlns:p14="http://schemas.microsoft.com/office/powerpoint/2010/main" val="3174666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885825" y="145801"/>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Agentes</a:t>
            </a:r>
          </a:p>
        </p:txBody>
      </p:sp>
      <p:sp>
        <p:nvSpPr>
          <p:cNvPr id="2" name="Rectángulo 1"/>
          <p:cNvSpPr/>
          <p:nvPr/>
        </p:nvSpPr>
        <p:spPr>
          <a:xfrm>
            <a:off x="838200" y="1381671"/>
            <a:ext cx="7467600" cy="4156075"/>
          </a:xfrm>
          <a:prstGeom prst="rect">
            <a:avLst/>
          </a:prstGeom>
        </p:spPr>
        <p:txBody>
          <a:bodyPr>
            <a:spAutoFit/>
          </a:bodyPr>
          <a:lstStyle/>
          <a:p>
            <a:pPr>
              <a:defRPr/>
            </a:pPr>
            <a:r>
              <a:rPr lang="es-ES" sz="2400" dirty="0">
                <a:latin typeface="+mn-lt"/>
              </a:rPr>
              <a:t>Personas físicas y/o jurídicas autorizadas por la Comisión Nacional de Valores para su inscripción dentro de los registros correspondientes creados por la citada comisión, para abarcar las actividades de negociación, colocación, distribución, corretaje, liquidación y compensación, custodia y depósito colectivo de valores negociables, las de administración y custodia de productos de inversión colectiva, las de calificación de riesgos, y todas aquellas que, a criterio de la Comisión Nacional de Valores, corresponda registrar para el desarrollo del mercado de capitales.</a:t>
            </a: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8048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Agentes</a:t>
            </a:r>
          </a:p>
        </p:txBody>
      </p:sp>
      <p:sp>
        <p:nvSpPr>
          <p:cNvPr id="3" name="Rectángulo 2"/>
          <p:cNvSpPr/>
          <p:nvPr/>
        </p:nvSpPr>
        <p:spPr>
          <a:xfrm>
            <a:off x="533400" y="1582738"/>
            <a:ext cx="7924800" cy="4154487"/>
          </a:xfrm>
          <a:prstGeom prst="rect">
            <a:avLst/>
          </a:prstGeom>
        </p:spPr>
        <p:txBody>
          <a:bodyPr>
            <a:spAutoFit/>
          </a:bodyPr>
          <a:lstStyle/>
          <a:p>
            <a:pPr>
              <a:defRPr/>
            </a:pPr>
            <a:r>
              <a:rPr lang="es-ES" sz="2400" b="1" dirty="0">
                <a:latin typeface="+mn-lt"/>
              </a:rPr>
              <a:t>Agentes productores de agentes de negociación (AP):</a:t>
            </a:r>
            <a:r>
              <a:rPr lang="es-ES" sz="2400" dirty="0">
                <a:latin typeface="+mn-lt"/>
              </a:rPr>
              <a:t> Personas físicas y/o jurídicas registradas ante la Comisión Nacional de Valores para desarrollar actividades de difusión y promoción de valores negociables, bajo responsabilidad de un agente de negociación registrado.</a:t>
            </a:r>
          </a:p>
          <a:p>
            <a:pPr>
              <a:defRPr/>
            </a:pPr>
            <a:endParaRPr lang="es-ES" sz="2400" dirty="0">
              <a:latin typeface="+mn-lt"/>
            </a:endParaRPr>
          </a:p>
          <a:p>
            <a:pPr>
              <a:defRPr/>
            </a:pPr>
            <a:r>
              <a:rPr lang="es-ES" sz="2400" b="1" dirty="0">
                <a:latin typeface="+mn-lt"/>
              </a:rPr>
              <a:t>Agente de negociación (AN):</a:t>
            </a:r>
            <a:r>
              <a:rPr lang="es-ES" sz="2400" dirty="0">
                <a:latin typeface="+mn-lt"/>
              </a:rPr>
              <a:t> Sociedades autorizadas a actuar como intermediarios de mercados incluyendo bajo competencia del organismo cualquier actividad vinculada y complementaria que éstos realicen.</a:t>
            </a: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533400" y="271459"/>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Agentes</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802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Agentes</a:t>
            </a:r>
          </a:p>
        </p:txBody>
      </p:sp>
      <p:sp>
        <p:nvSpPr>
          <p:cNvPr id="3" name="Rectángulo 2"/>
          <p:cNvSpPr/>
          <p:nvPr/>
        </p:nvSpPr>
        <p:spPr>
          <a:xfrm>
            <a:off x="533400" y="1143000"/>
            <a:ext cx="7924800" cy="5262979"/>
          </a:xfrm>
          <a:prstGeom prst="rect">
            <a:avLst/>
          </a:prstGeom>
        </p:spPr>
        <p:txBody>
          <a:bodyPr>
            <a:spAutoFit/>
          </a:bodyPr>
          <a:lstStyle/>
          <a:p>
            <a:pPr>
              <a:defRPr/>
            </a:pPr>
            <a:r>
              <a:rPr lang="es-ES" sz="2400" b="1" dirty="0">
                <a:latin typeface="+mn-lt"/>
              </a:rPr>
              <a:t>Agente asesor global de inversión (AAGI):</a:t>
            </a:r>
            <a:r>
              <a:rPr lang="es-ES" sz="2400" dirty="0">
                <a:latin typeface="+mn-lt"/>
              </a:rPr>
              <a:t> Personas Jurídicas - S.A. - que administran carteras de inversión y/o gestionan operaciones a nombre y en interés de sus clientes por medio de </a:t>
            </a:r>
            <a:r>
              <a:rPr lang="es-ES" sz="2400" dirty="0" err="1">
                <a:latin typeface="+mn-lt"/>
              </a:rPr>
              <a:t>ALyCs</a:t>
            </a:r>
            <a:r>
              <a:rPr lang="es-ES" sz="2400" dirty="0">
                <a:latin typeface="+mn-lt"/>
              </a:rPr>
              <a:t> y/o intermediarios autorizados en el exterior, contando para ello con mandato expreso.</a:t>
            </a:r>
          </a:p>
          <a:p>
            <a:pPr>
              <a:defRPr/>
            </a:pPr>
            <a:endParaRPr lang="es-ES" sz="2400" dirty="0">
              <a:latin typeface="+mn-lt"/>
            </a:endParaRPr>
          </a:p>
          <a:p>
            <a:pPr>
              <a:defRPr/>
            </a:pPr>
            <a:r>
              <a:rPr lang="es-ES" sz="2400" b="1" dirty="0">
                <a:latin typeface="+mn-lt"/>
              </a:rPr>
              <a:t>Agentes de liquidación y compensación (</a:t>
            </a:r>
            <a:r>
              <a:rPr lang="es-ES" sz="2400" b="1" dirty="0" err="1">
                <a:latin typeface="+mn-lt"/>
              </a:rPr>
              <a:t>ALyC</a:t>
            </a:r>
            <a:r>
              <a:rPr lang="es-ES" sz="2400" b="1" dirty="0">
                <a:latin typeface="+mn-lt"/>
              </a:rPr>
              <a:t>):</a:t>
            </a:r>
            <a:r>
              <a:rPr lang="es-ES" sz="2400" dirty="0">
                <a:latin typeface="+mn-lt"/>
              </a:rPr>
              <a:t> Personas jurídicas registradas ante la Comisión Nacional de Valores para intervenir en la liquidación y compensación de operaciones con valores negociables registradas en el marco de mercados, incluyendo bajo su jurisdicción cualquier actividad que éstas </a:t>
            </a:r>
            <a:r>
              <a:rPr lang="es-ES" sz="2400" dirty="0" smtClean="0">
                <a:latin typeface="+mn-lt"/>
              </a:rPr>
              <a:t>realicen. Pueden </a:t>
            </a:r>
            <a:r>
              <a:rPr lang="es-ES" sz="2400" dirty="0">
                <a:latin typeface="+mn-lt"/>
              </a:rPr>
              <a:t>ser </a:t>
            </a:r>
            <a:r>
              <a:rPr lang="es-ES" sz="2400" i="1" dirty="0" smtClean="0">
                <a:latin typeface="+mn-lt"/>
              </a:rPr>
              <a:t>Propios,</a:t>
            </a:r>
            <a:r>
              <a:rPr lang="es-ES" sz="2400" dirty="0" smtClean="0">
                <a:latin typeface="+mn-lt"/>
              </a:rPr>
              <a:t> </a:t>
            </a:r>
            <a:r>
              <a:rPr lang="es-ES" sz="2400" i="1" dirty="0" smtClean="0">
                <a:latin typeface="+mn-lt"/>
              </a:rPr>
              <a:t>Integrales, Participantes Directos o </a:t>
            </a:r>
            <a:r>
              <a:rPr lang="es-ES" sz="2400" i="1" smtClean="0">
                <a:latin typeface="+mn-lt"/>
              </a:rPr>
              <a:t>Integrales Agro.</a:t>
            </a:r>
            <a:endParaRPr lang="es-ES" sz="2400" i="1" dirty="0">
              <a:latin typeface="+mn-lt"/>
            </a:endParaRP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533400" y="248598"/>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Agentes</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1039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Agentes</a:t>
            </a:r>
          </a:p>
        </p:txBody>
      </p:sp>
      <p:sp>
        <p:nvSpPr>
          <p:cNvPr id="3" name="Rectángulo 2"/>
          <p:cNvSpPr/>
          <p:nvPr/>
        </p:nvSpPr>
        <p:spPr>
          <a:xfrm>
            <a:off x="571500" y="1253713"/>
            <a:ext cx="8001000" cy="4893647"/>
          </a:xfrm>
          <a:prstGeom prst="rect">
            <a:avLst/>
          </a:prstGeom>
        </p:spPr>
        <p:txBody>
          <a:bodyPr>
            <a:spAutoFit/>
          </a:bodyPr>
          <a:lstStyle/>
          <a:p>
            <a:pPr>
              <a:defRPr/>
            </a:pPr>
            <a:r>
              <a:rPr lang="es-ES" sz="2400" b="1" dirty="0">
                <a:latin typeface="+mn-lt"/>
              </a:rPr>
              <a:t>Agentes de colocación y distribución (ACD): </a:t>
            </a:r>
            <a:r>
              <a:rPr lang="es-ES" sz="2400" dirty="0">
                <a:latin typeface="+mn-lt"/>
              </a:rPr>
              <a:t>Personas físicas y/o jurídicas registradas ante la Comisión Nacional de Valores para desarrollar canales de colocación y distribución de valores negociables, con arreglo a la reglamentación que a estos efectos establezca la </a:t>
            </a:r>
            <a:r>
              <a:rPr lang="es-ES" sz="2400" dirty="0" smtClean="0"/>
              <a:t>CNV</a:t>
            </a:r>
            <a:r>
              <a:rPr lang="es-ES" sz="2400" dirty="0" smtClean="0">
                <a:latin typeface="+mn-lt"/>
              </a:rPr>
              <a:t>. Pueden </a:t>
            </a:r>
            <a:r>
              <a:rPr lang="es-ES" sz="2400" dirty="0">
                <a:latin typeface="+mn-lt"/>
              </a:rPr>
              <a:t>ser </a:t>
            </a:r>
            <a:r>
              <a:rPr lang="es-ES" sz="2400" i="1" dirty="0">
                <a:latin typeface="+mn-lt"/>
              </a:rPr>
              <a:t>Integrales o Simples</a:t>
            </a:r>
            <a:r>
              <a:rPr lang="es-ES" sz="2400" dirty="0">
                <a:latin typeface="+mn-lt"/>
              </a:rPr>
              <a:t>.</a:t>
            </a:r>
          </a:p>
          <a:p>
            <a:pPr>
              <a:defRPr/>
            </a:pPr>
            <a:endParaRPr lang="es-ES" sz="2400" dirty="0">
              <a:latin typeface="+mn-lt"/>
            </a:endParaRPr>
          </a:p>
          <a:p>
            <a:pPr>
              <a:defRPr/>
            </a:pPr>
            <a:r>
              <a:rPr lang="es-ES" sz="2400" b="1" dirty="0">
                <a:latin typeface="+mn-lt"/>
              </a:rPr>
              <a:t>Agentes de administración de productos de inversión colectiva:</a:t>
            </a:r>
            <a:r>
              <a:rPr lang="es-ES" sz="2400" dirty="0">
                <a:latin typeface="+mn-lt"/>
              </a:rPr>
              <a:t> Sociedades gerentes de la ley 24.083, a los fiduciarios financieros </a:t>
            </a:r>
            <a:r>
              <a:rPr lang="es-ES" sz="2400" dirty="0" smtClean="0">
                <a:latin typeface="+mn-lt"/>
              </a:rPr>
              <a:t>y </a:t>
            </a:r>
            <a:r>
              <a:rPr lang="es-ES" sz="2400" dirty="0">
                <a:latin typeface="+mn-lt"/>
              </a:rPr>
              <a:t>a las demás entidades que desarrollen similares funciones y que, a criterio de la </a:t>
            </a:r>
            <a:r>
              <a:rPr lang="es-ES" sz="2400" dirty="0" smtClean="0">
                <a:latin typeface="+mn-lt"/>
              </a:rPr>
              <a:t>CNV, </a:t>
            </a:r>
            <a:r>
              <a:rPr lang="es-ES" sz="2400" dirty="0">
                <a:latin typeface="+mn-lt"/>
              </a:rPr>
              <a:t>corresponda registrar en este carácter para su actuación en el marco del funcionamiento de los productos de inversión colectiva.</a:t>
            </a: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571500" y="263113"/>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Agentes</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785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Agentes</a:t>
            </a:r>
          </a:p>
        </p:txBody>
      </p:sp>
      <p:sp>
        <p:nvSpPr>
          <p:cNvPr id="3" name="Rectángulo 2"/>
          <p:cNvSpPr/>
          <p:nvPr/>
        </p:nvSpPr>
        <p:spPr>
          <a:xfrm>
            <a:off x="457200" y="1806575"/>
            <a:ext cx="7848600" cy="2308225"/>
          </a:xfrm>
          <a:prstGeom prst="rect">
            <a:avLst/>
          </a:prstGeom>
        </p:spPr>
        <p:txBody>
          <a:bodyPr>
            <a:spAutoFit/>
          </a:bodyPr>
          <a:lstStyle/>
          <a:p>
            <a:pPr>
              <a:defRPr/>
            </a:pPr>
            <a:r>
              <a:rPr lang="es-ES" sz="2400" b="1" dirty="0">
                <a:latin typeface="+mn-lt"/>
              </a:rPr>
              <a:t>Agentes de custodia de productos de inversión colectiva:</a:t>
            </a:r>
            <a:r>
              <a:rPr lang="es-ES" sz="2400" dirty="0">
                <a:latin typeface="+mn-lt"/>
              </a:rPr>
              <a:t> Personas jurídicas registradas ante la Comisión Nacional de Valores para actuar en dicho carácter en los productos de inversión colectiva, desarrollando las funciones asignadas por las leyes aplicables y las que dicho organismo determine complementariamente.</a:t>
            </a: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457200" y="300993"/>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Agentes</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4300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2" name="Rectángulo 1"/>
          <p:cNvSpPr/>
          <p:nvPr/>
        </p:nvSpPr>
        <p:spPr>
          <a:xfrm>
            <a:off x="781050" y="2021054"/>
            <a:ext cx="8001000" cy="2678112"/>
          </a:xfrm>
          <a:prstGeom prst="rect">
            <a:avLst/>
          </a:prstGeom>
        </p:spPr>
        <p:txBody>
          <a:bodyPr>
            <a:spAutoFit/>
          </a:bodyPr>
          <a:lstStyle/>
          <a:p>
            <a:pPr>
              <a:defRPr/>
            </a:pPr>
            <a:r>
              <a:rPr lang="es-ES" sz="2400" b="1" dirty="0">
                <a:latin typeface="+mn-lt"/>
              </a:rPr>
              <a:t>Agentes de depósito colectivo: </a:t>
            </a:r>
            <a:r>
              <a:rPr lang="es-ES" sz="2400" dirty="0">
                <a:latin typeface="+mn-lt"/>
              </a:rPr>
              <a:t>Entidades registradas ante la Comisión Nacional de Valores para recibir depósitos colectivos de valores negociables, para actuar en la custodia de instrumentos y de operaciones en los términos de la ley 20.643 y sus modificaciones, incluyendo bajo su jurisdicción cualquier actividad que éstas realicen.</a:t>
            </a:r>
          </a:p>
          <a:p>
            <a:pPr>
              <a:defRPr/>
            </a:pPr>
            <a:endParaRPr lang="es-ES" sz="2400" dirty="0">
              <a:latin typeface="+mn-lt"/>
            </a:endParaRPr>
          </a:p>
        </p:txBody>
      </p:sp>
      <p:pic>
        <p:nvPicPr>
          <p:cNvPr id="3789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6212" y="524125"/>
            <a:ext cx="22558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7" name="Imagen 6"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4607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609600" y="186855"/>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Caja de Valores</a:t>
            </a:r>
          </a:p>
        </p:txBody>
      </p:sp>
      <p:sp>
        <p:nvSpPr>
          <p:cNvPr id="4" name="Rectángulo 3"/>
          <p:cNvSpPr/>
          <p:nvPr/>
        </p:nvSpPr>
        <p:spPr>
          <a:xfrm>
            <a:off x="609600" y="1225554"/>
            <a:ext cx="7924800" cy="4832350"/>
          </a:xfrm>
          <a:prstGeom prst="rect">
            <a:avLst/>
          </a:prstGeom>
        </p:spPr>
        <p:txBody>
          <a:bodyPr>
            <a:spAutoFit/>
          </a:bodyPr>
          <a:lstStyle/>
          <a:p>
            <a:pPr>
              <a:defRPr/>
            </a:pPr>
            <a:r>
              <a:rPr lang="es-ES" sz="2200" u="sng" dirty="0">
                <a:latin typeface="+mn-lt"/>
              </a:rPr>
              <a:t>Depositario Central de Valores Negociables</a:t>
            </a:r>
          </a:p>
          <a:p>
            <a:pPr>
              <a:defRPr/>
            </a:pPr>
            <a:r>
              <a:rPr lang="es-ES" sz="2200" dirty="0">
                <a:latin typeface="+mn-lt"/>
              </a:rPr>
              <a:t>	Caja de Valores S.A. celebra con cada Depositante un contrato de depósito colectivo, en los términos de la Ley N° 20.643 y sus modificatorias, por el cual el depositante entrega a aquella una cierta cantidad de valores negociables, y Caja de Valores S.A. asume el compromiso de devolver igual cantidad de valores negociables de la misma especie y clase.</a:t>
            </a:r>
          </a:p>
          <a:p>
            <a:pPr>
              <a:defRPr/>
            </a:pPr>
            <a:r>
              <a:rPr lang="es-ES" sz="2200" dirty="0">
                <a:latin typeface="+mn-lt"/>
              </a:rPr>
              <a:t>	Los valores negociables son depositados a la orden de los Depositantes y a nombre de los Comitentes, quienes son los propietarios de los mismos. Los Depositantes son los responsables de dar de alta a sus comitentes (titulares de los valores negociables) a través de la apertura de cuentas llamadas “Subcuentas Comitentes” y a las cuales les asignan un número de identificación. </a:t>
            </a:r>
          </a:p>
          <a:p>
            <a:pPr>
              <a:defRPr/>
            </a:pPr>
            <a:endParaRPr lang="es-ES" sz="22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8541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Caja de Valores</a:t>
            </a:r>
          </a:p>
        </p:txBody>
      </p:sp>
      <p:sp>
        <p:nvSpPr>
          <p:cNvPr id="4" name="Rectángulo 3"/>
          <p:cNvSpPr/>
          <p:nvPr/>
        </p:nvSpPr>
        <p:spPr>
          <a:xfrm>
            <a:off x="609600" y="1411291"/>
            <a:ext cx="7924800" cy="4494213"/>
          </a:xfrm>
          <a:prstGeom prst="rect">
            <a:avLst/>
          </a:prstGeom>
        </p:spPr>
        <p:txBody>
          <a:bodyPr>
            <a:spAutoFit/>
          </a:bodyPr>
          <a:lstStyle/>
          <a:p>
            <a:pPr>
              <a:defRPr/>
            </a:pPr>
            <a:r>
              <a:rPr lang="es-ES" sz="2400" dirty="0">
                <a:latin typeface="+mn-lt"/>
              </a:rPr>
              <a:t>¿Quiénes pueden ser Depositantes?</a:t>
            </a:r>
          </a:p>
          <a:p>
            <a:pPr>
              <a:defRPr/>
            </a:pPr>
            <a:endParaRPr lang="es-ES" sz="2400" dirty="0">
              <a:latin typeface="+mn-lt"/>
            </a:endParaRPr>
          </a:p>
          <a:p>
            <a:pPr marL="800100" lvl="1" indent="-342900">
              <a:buFont typeface="Wingdings" panose="05000000000000000000" pitchFamily="2" charset="2"/>
              <a:buChar char="ü"/>
              <a:defRPr/>
            </a:pPr>
            <a:r>
              <a:rPr lang="es-ES" sz="2400" dirty="0" err="1">
                <a:latin typeface="+mn-lt"/>
              </a:rPr>
              <a:t>ALyC</a:t>
            </a:r>
            <a:endParaRPr lang="es-ES" sz="2400" dirty="0">
              <a:latin typeface="+mn-lt"/>
            </a:endParaRPr>
          </a:p>
          <a:p>
            <a:pPr marL="800100" lvl="1" indent="-342900">
              <a:buFont typeface="Wingdings" panose="05000000000000000000" pitchFamily="2" charset="2"/>
              <a:buChar char="ü"/>
              <a:defRPr/>
            </a:pPr>
            <a:r>
              <a:rPr lang="es-ES" sz="2400" dirty="0">
                <a:latin typeface="+mn-lt"/>
              </a:rPr>
              <a:t>ACDI</a:t>
            </a:r>
          </a:p>
          <a:p>
            <a:pPr marL="800100" lvl="1" indent="-342900">
              <a:buFont typeface="Wingdings" panose="05000000000000000000" pitchFamily="2" charset="2"/>
              <a:buChar char="ü"/>
              <a:defRPr/>
            </a:pPr>
            <a:r>
              <a:rPr lang="es-ES" sz="2400" dirty="0">
                <a:latin typeface="+mn-lt"/>
              </a:rPr>
              <a:t>Fondos Comunes de Inversión</a:t>
            </a:r>
          </a:p>
          <a:p>
            <a:pPr marL="800100" lvl="1" indent="-342900">
              <a:buFont typeface="Wingdings" panose="05000000000000000000" pitchFamily="2" charset="2"/>
              <a:buChar char="ü"/>
              <a:defRPr/>
            </a:pPr>
            <a:r>
              <a:rPr lang="es-ES" sz="2400" dirty="0">
                <a:latin typeface="+mn-lt"/>
              </a:rPr>
              <a:t>Compañías de Seguro</a:t>
            </a:r>
          </a:p>
          <a:p>
            <a:pPr marL="800100" lvl="1" indent="-342900">
              <a:buFont typeface="Wingdings" panose="05000000000000000000" pitchFamily="2" charset="2"/>
              <a:buChar char="ü"/>
              <a:defRPr/>
            </a:pPr>
            <a:r>
              <a:rPr lang="es-ES" sz="2400" dirty="0">
                <a:latin typeface="+mn-lt"/>
              </a:rPr>
              <a:t>Mercados</a:t>
            </a:r>
          </a:p>
          <a:p>
            <a:pPr marL="800100" lvl="1" indent="-342900">
              <a:buFont typeface="Wingdings" panose="05000000000000000000" pitchFamily="2" charset="2"/>
              <a:buChar char="ü"/>
              <a:defRPr/>
            </a:pPr>
            <a:r>
              <a:rPr lang="es-ES" sz="2400" dirty="0">
                <a:latin typeface="+mn-lt"/>
              </a:rPr>
              <a:t>Entidades Financieras</a:t>
            </a:r>
          </a:p>
          <a:p>
            <a:pPr marL="800100" lvl="1" indent="-342900">
              <a:buFont typeface="Wingdings" panose="05000000000000000000" pitchFamily="2" charset="2"/>
              <a:buChar char="ü"/>
              <a:defRPr/>
            </a:pPr>
            <a:r>
              <a:rPr lang="es-ES" sz="2400" dirty="0">
                <a:latin typeface="+mn-lt"/>
              </a:rPr>
              <a:t>Organismos Gubernamentales</a:t>
            </a:r>
          </a:p>
          <a:p>
            <a:pPr marL="800100" lvl="1" indent="-342900">
              <a:buFont typeface="Wingdings" panose="05000000000000000000" pitchFamily="2" charset="2"/>
              <a:buChar char="ü"/>
              <a:defRPr/>
            </a:pPr>
            <a:r>
              <a:rPr lang="es-ES" sz="2400" dirty="0">
                <a:latin typeface="+mn-lt"/>
              </a:rPr>
              <a:t>Centrales Depositarias del Exterior</a:t>
            </a:r>
          </a:p>
          <a:p>
            <a:pPr marL="800100" lvl="1" indent="-342900">
              <a:buFont typeface="Wingdings" panose="05000000000000000000" pitchFamily="2" charset="2"/>
              <a:buChar char="ü"/>
              <a:defRPr/>
            </a:pPr>
            <a:r>
              <a:rPr lang="es-ES" sz="2400" dirty="0">
                <a:latin typeface="+mn-lt"/>
              </a:rPr>
              <a:t>Otras </a:t>
            </a:r>
          </a:p>
          <a:p>
            <a:pPr>
              <a:defRPr/>
            </a:pPr>
            <a:endParaRPr lang="es-ES" sz="22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Caja de Valores</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12"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212" y="524125"/>
            <a:ext cx="225583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016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6" name="Imagen 5"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cxnSp>
        <p:nvCxnSpPr>
          <p:cNvPr id="9" name="Conector recto 8"/>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Marcador de contenido 2"/>
          <p:cNvSpPr txBox="1">
            <a:spLocks/>
          </p:cNvSpPr>
          <p:nvPr/>
        </p:nvSpPr>
        <p:spPr bwMode="auto">
          <a:xfrm>
            <a:off x="1090749" y="774901"/>
            <a:ext cx="7772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 typeface="Arial" panose="020B0604020202020204" pitchFamily="34" charset="0"/>
              <a:buNone/>
            </a:pPr>
            <a:r>
              <a:rPr lang="es-ES" sz="2400" dirty="0"/>
              <a:t>	Antes regulado por Ley 17811</a:t>
            </a:r>
          </a:p>
          <a:p>
            <a:pPr eaLnBrk="1" hangingPunct="1">
              <a:buFont typeface="Arial" panose="020B0604020202020204" pitchFamily="34" charset="0"/>
              <a:buNone/>
            </a:pPr>
            <a:r>
              <a:rPr lang="es-ES" sz="2400" dirty="0"/>
              <a:t>		Ahora regulado por la Ley 26831</a:t>
            </a:r>
          </a:p>
          <a:p>
            <a:pPr eaLnBrk="1" hangingPunct="1">
              <a:buFontTx/>
              <a:buNone/>
            </a:pPr>
            <a:endParaRPr lang="es-ES" sz="2400" dirty="0"/>
          </a:p>
          <a:p>
            <a:pPr eaLnBrk="1" hangingPunct="1">
              <a:buFontTx/>
              <a:buNone/>
            </a:pPr>
            <a:r>
              <a:rPr lang="es-ES" sz="2400" u="sng" dirty="0">
                <a:solidFill>
                  <a:srgbClr val="000000"/>
                </a:solidFill>
              </a:rPr>
              <a:t>Mercado de capitales: </a:t>
            </a:r>
            <a:r>
              <a:rPr lang="es-ES" sz="2400" dirty="0">
                <a:solidFill>
                  <a:srgbClr val="000000"/>
                </a:solidFill>
              </a:rPr>
              <a:t>Es el ámbito donde se ofrecen públicamente valores negociables u otros instrumentos previamente autorizados para que, a través de la negociación por agentes habilitados, el público realice actos jurídicos, todo ello bajo la supervisión de la Comisión Nacional de Valores.</a:t>
            </a:r>
            <a:r>
              <a:rPr lang="es-ES" sz="2400" dirty="0"/>
              <a:t/>
            </a:r>
            <a:br>
              <a:rPr lang="es-ES" sz="2400" dirty="0"/>
            </a:br>
            <a:endParaRPr lang="es-ES" sz="2400" dirty="0"/>
          </a:p>
          <a:p>
            <a:pPr eaLnBrk="1" hangingPunct="1">
              <a:buFontTx/>
              <a:buNone/>
            </a:pPr>
            <a:r>
              <a:rPr lang="es-ES" sz="2400" u="sng" dirty="0"/>
              <a:t>Objeto</a:t>
            </a:r>
            <a:r>
              <a:rPr lang="es-ES" sz="2400" dirty="0"/>
              <a:t>: el desarrollo del mercado de capitales y la regulación de los sujetos y valores negociables comprendidos dentro de dicho mercado.</a:t>
            </a:r>
          </a:p>
        </p:txBody>
      </p:sp>
      <p:pic>
        <p:nvPicPr>
          <p:cNvPr id="8" name="Imagen 7"/>
          <p:cNvPicPr/>
          <p:nvPr/>
        </p:nvPicPr>
        <p:blipFill rotWithShape="1">
          <a:blip r:embed="rId4"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9673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Caja de Valores</a:t>
            </a:r>
          </a:p>
        </p:txBody>
      </p:sp>
      <p:sp>
        <p:nvSpPr>
          <p:cNvPr id="4" name="CuadroTexto 3"/>
          <p:cNvSpPr txBox="1"/>
          <p:nvPr/>
        </p:nvSpPr>
        <p:spPr>
          <a:xfrm>
            <a:off x="1143000" y="1295400"/>
            <a:ext cx="7315200" cy="4524315"/>
          </a:xfrm>
          <a:prstGeom prst="rect">
            <a:avLst/>
          </a:prstGeom>
          <a:noFill/>
        </p:spPr>
        <p:txBody>
          <a:bodyPr>
            <a:spAutoFit/>
          </a:bodyPr>
          <a:lstStyle/>
          <a:p>
            <a:pPr>
              <a:defRPr/>
            </a:pPr>
            <a:r>
              <a:rPr lang="es-ES" sz="2400" u="sng" dirty="0">
                <a:latin typeface="+mn-lt"/>
              </a:rPr>
              <a:t>Agente de Registro y Pago</a:t>
            </a:r>
          </a:p>
          <a:p>
            <a:pPr>
              <a:defRPr/>
            </a:pPr>
            <a:endParaRPr lang="es-ES" sz="2400" u="sng" dirty="0">
              <a:latin typeface="+mn-lt"/>
            </a:endParaRPr>
          </a:p>
          <a:p>
            <a:pPr>
              <a:defRPr/>
            </a:pPr>
            <a:r>
              <a:rPr lang="es-ES" sz="2400" dirty="0">
                <a:latin typeface="+mn-lt"/>
              </a:rPr>
              <a:t>	Llevar en forma electrónica el Libro de Registro de la institución emisora, manteniendo actualizados permanentemente los datos particulares de cada tenedor, su tenencia por clase de título y el detalle de los movimientos operados.</a:t>
            </a:r>
          </a:p>
          <a:p>
            <a:pPr>
              <a:defRPr/>
            </a:pPr>
            <a:r>
              <a:rPr lang="es-ES" sz="2400" dirty="0">
                <a:latin typeface="+mn-lt"/>
              </a:rPr>
              <a:t>	Percibe de parte de los emisores los dividendos, intereses o cualquier otra acreencia a que dieren derecho los valores negociables registrados; procediendo a su acreditación y pago a los tenedores en sus respectivas cuentas.</a:t>
            </a: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Caja de Valores</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7610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CuadroTexto"/>
          <p:cNvSpPr txBox="1">
            <a:spLocks noChangeArrowheads="1"/>
          </p:cNvSpPr>
          <p:nvPr/>
        </p:nvSpPr>
        <p:spPr bwMode="auto">
          <a:xfrm>
            <a:off x="4117095" y="4155744"/>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Caja de Valores</a:t>
            </a:r>
          </a:p>
        </p:txBody>
      </p:sp>
      <p:sp>
        <p:nvSpPr>
          <p:cNvPr id="4" name="Rectángulo 3"/>
          <p:cNvSpPr/>
          <p:nvPr/>
        </p:nvSpPr>
        <p:spPr>
          <a:xfrm>
            <a:off x="547047" y="1131306"/>
            <a:ext cx="7620000" cy="5262979"/>
          </a:xfrm>
          <a:prstGeom prst="rect">
            <a:avLst/>
          </a:prstGeom>
        </p:spPr>
        <p:txBody>
          <a:bodyPr>
            <a:spAutoFit/>
          </a:bodyPr>
          <a:lstStyle/>
          <a:p>
            <a:pPr>
              <a:defRPr/>
            </a:pPr>
            <a:r>
              <a:rPr lang="es-ES" sz="2400" dirty="0">
                <a:latin typeface="+mn-lt"/>
              </a:rPr>
              <a:t>Pone a disposición de los tenedores un </a:t>
            </a:r>
          </a:p>
          <a:p>
            <a:pPr>
              <a:defRPr/>
            </a:pPr>
            <a:r>
              <a:rPr lang="es-ES" sz="2400" dirty="0">
                <a:latin typeface="+mn-lt"/>
              </a:rPr>
              <a:t>servicio de consultas de saldos y movimientos </a:t>
            </a:r>
          </a:p>
          <a:p>
            <a:pPr>
              <a:defRPr/>
            </a:pPr>
            <a:r>
              <a:rPr lang="es-ES" sz="2400" dirty="0">
                <a:latin typeface="+mn-lt"/>
              </a:rPr>
              <a:t>de sus tenencias</a:t>
            </a:r>
            <a:r>
              <a:rPr lang="es-ES" sz="2400" dirty="0"/>
              <a:t>. </a:t>
            </a:r>
            <a:endParaRPr lang="es-ES" sz="2400" dirty="0">
              <a:latin typeface="+mn-lt"/>
            </a:endParaRPr>
          </a:p>
          <a:p>
            <a:pPr>
              <a:defRPr/>
            </a:pPr>
            <a:endParaRPr lang="es-ES" sz="2400" dirty="0">
              <a:latin typeface="+mn-lt"/>
            </a:endParaRPr>
          </a:p>
          <a:p>
            <a:pPr>
              <a:defRPr/>
            </a:pPr>
            <a:r>
              <a:rPr lang="es-ES" sz="2400" dirty="0">
                <a:latin typeface="+mn-lt"/>
              </a:rPr>
              <a:t>PUC es el Portal Único de Contacto por el cual los comitentes toman conocimiento de todos los cambios que se producen en sus tenencias. </a:t>
            </a:r>
          </a:p>
          <a:p>
            <a:pPr>
              <a:defRPr/>
            </a:pPr>
            <a:endParaRPr lang="es-ES" sz="2400" dirty="0">
              <a:latin typeface="+mn-lt"/>
            </a:endParaRPr>
          </a:p>
          <a:p>
            <a:pPr marL="342900" indent="-342900">
              <a:buFont typeface="Wingdings" panose="05000000000000000000" pitchFamily="2" charset="2"/>
              <a:buChar char="ü"/>
              <a:defRPr/>
            </a:pPr>
            <a:r>
              <a:rPr lang="es-ES" sz="2400" dirty="0">
                <a:latin typeface="+mn-lt"/>
              </a:rPr>
              <a:t>Consulta online de los saldos y movimientos de la cuenta comitente.</a:t>
            </a:r>
          </a:p>
          <a:p>
            <a:pPr marL="342900" indent="-342900">
              <a:buFont typeface="Wingdings" panose="05000000000000000000" pitchFamily="2" charset="2"/>
              <a:buChar char="ü"/>
              <a:defRPr/>
            </a:pPr>
            <a:r>
              <a:rPr lang="es-ES" sz="2400" dirty="0">
                <a:latin typeface="+mn-lt"/>
              </a:rPr>
              <a:t>Acceso desde PC, celular o cualquier dispositivo móvil.</a:t>
            </a:r>
          </a:p>
          <a:p>
            <a:pPr marL="342900" indent="-342900">
              <a:buFont typeface="Wingdings" panose="05000000000000000000" pitchFamily="2" charset="2"/>
              <a:buChar char="ü"/>
              <a:defRPr/>
            </a:pPr>
            <a:r>
              <a:rPr lang="es-ES" sz="2400" dirty="0">
                <a:latin typeface="+mn-lt"/>
              </a:rPr>
              <a:t>Caja de Valores envía un mail cada vez que se realiza un movimiento en su cuenta.</a:t>
            </a:r>
          </a:p>
          <a:p>
            <a:pPr>
              <a:defRPr/>
            </a:pPr>
            <a:endParaRPr lang="es-ES" sz="2400" dirty="0">
              <a:latin typeface="+mn-lt"/>
            </a:endParaRPr>
          </a:p>
        </p:txBody>
      </p:sp>
      <p:pic>
        <p:nvPicPr>
          <p:cNvPr id="41991"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35745"/>
            <a:ext cx="23145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Caja de Valores</a:t>
            </a:r>
          </a:p>
        </p:txBody>
      </p:sp>
      <p:pic>
        <p:nvPicPr>
          <p:cNvPr id="10" name="Imagen 9"/>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1" name="Imagen 10"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5811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571500" y="192086"/>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Calificadoras de Riesgo</a:t>
            </a:r>
          </a:p>
        </p:txBody>
      </p:sp>
      <p:sp>
        <p:nvSpPr>
          <p:cNvPr id="2" name="Rectángulo 1"/>
          <p:cNvSpPr/>
          <p:nvPr/>
        </p:nvSpPr>
        <p:spPr>
          <a:xfrm>
            <a:off x="571500" y="1752600"/>
            <a:ext cx="8001000" cy="4156075"/>
          </a:xfrm>
          <a:prstGeom prst="rect">
            <a:avLst/>
          </a:prstGeom>
        </p:spPr>
        <p:txBody>
          <a:bodyPr>
            <a:spAutoFit/>
          </a:bodyPr>
          <a:lstStyle/>
          <a:p>
            <a:pPr>
              <a:defRPr/>
            </a:pPr>
            <a:r>
              <a:rPr lang="es-ES" sz="2400" dirty="0">
                <a:latin typeface="+mn-lt"/>
              </a:rPr>
              <a:t>Entidades registradas ante la Comisión Nacional de Valores para prestar servicios de calificación de valores negociables, y de otro tipo de riesgos, quedando bajo competencia de la Comisión Nacional de Valores las actividades afines y complementarias compatibles con el desarrollo de ese fin.</a:t>
            </a:r>
          </a:p>
          <a:p>
            <a:pPr>
              <a:defRPr/>
            </a:pPr>
            <a:endParaRPr lang="es-ES" sz="2400" dirty="0">
              <a:latin typeface="+mn-lt"/>
            </a:endParaRPr>
          </a:p>
          <a:p>
            <a:pPr algn="ctr">
              <a:defRPr/>
            </a:pPr>
            <a:r>
              <a:rPr lang="es-ES" sz="2400" b="1" dirty="0">
                <a:latin typeface="+mn-lt"/>
                <a:cs typeface="Times New Roman" panose="02020603050405020304" pitchFamily="18" charset="0"/>
              </a:rPr>
              <a:t>Se entiende por calificación de riesgo a la opinión independiente, objetiva, y técnicamente fundamentada, acerca de la solvencia y seguridad de un determinado instrumento financiero emitido por alguna institución</a:t>
            </a:r>
            <a:r>
              <a:rPr lang="es-ES" sz="2400" b="1" dirty="0">
                <a:latin typeface="+mn-lt"/>
                <a:cs typeface="Arial" panose="020B0604020202020204" pitchFamily="34" charset="0"/>
              </a:rPr>
              <a:t>.</a:t>
            </a: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1079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Calificadoras de </a:t>
            </a:r>
            <a:r>
              <a:rPr lang="es-AR" sz="3500" b="1" dirty="0" smtClean="0"/>
              <a:t>Riego</a:t>
            </a:r>
            <a:endParaRPr lang="es-AR" sz="3500" b="1" dirty="0"/>
          </a:p>
        </p:txBody>
      </p:sp>
      <p:pic>
        <p:nvPicPr>
          <p:cNvPr id="44038"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90" y="1143000"/>
            <a:ext cx="80772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Calificadoras de Riesgo</a:t>
            </a:r>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6693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Calificadoras de Riesgo</a:t>
            </a:r>
          </a:p>
        </p:txBody>
      </p:sp>
      <p:sp>
        <p:nvSpPr>
          <p:cNvPr id="3" name="CuadroTexto 2"/>
          <p:cNvSpPr txBox="1"/>
          <p:nvPr/>
        </p:nvSpPr>
        <p:spPr>
          <a:xfrm>
            <a:off x="914400" y="1760538"/>
            <a:ext cx="7543800" cy="3784600"/>
          </a:xfrm>
          <a:prstGeom prst="rect">
            <a:avLst/>
          </a:prstGeom>
          <a:noFill/>
        </p:spPr>
        <p:txBody>
          <a:bodyPr>
            <a:spAutoFit/>
          </a:bodyPr>
          <a:lstStyle/>
          <a:p>
            <a:pPr>
              <a:defRPr/>
            </a:pPr>
            <a:r>
              <a:rPr lang="es-ES" sz="2400" dirty="0">
                <a:latin typeface="+mn-lt"/>
              </a:rPr>
              <a:t>Su trabajo es muy importante para los inversores particulares.</a:t>
            </a:r>
          </a:p>
          <a:p>
            <a:pPr>
              <a:defRPr/>
            </a:pPr>
            <a:endParaRPr lang="es-ES" sz="2400" dirty="0">
              <a:latin typeface="+mn-lt"/>
            </a:endParaRPr>
          </a:p>
          <a:p>
            <a:pPr>
              <a:defRPr/>
            </a:pPr>
            <a:r>
              <a:rPr lang="es-ES" sz="2400" dirty="0">
                <a:latin typeface="+mn-lt"/>
              </a:rPr>
              <a:t>Importante</a:t>
            </a:r>
          </a:p>
          <a:p>
            <a:pPr marL="609600" indent="-609600">
              <a:defRPr/>
            </a:pPr>
            <a:r>
              <a:rPr lang="es-ES" sz="2400" dirty="0">
                <a:latin typeface="+mn-lt"/>
              </a:rPr>
              <a:t>Las calificaciones </a:t>
            </a:r>
            <a:r>
              <a:rPr lang="es-ES" sz="2400" b="1" dirty="0">
                <a:latin typeface="+mn-lt"/>
              </a:rPr>
              <a:t>NO</a:t>
            </a:r>
            <a:r>
              <a:rPr lang="es-ES" sz="2400" dirty="0">
                <a:latin typeface="+mn-lt"/>
              </a:rPr>
              <a:t> constituyen  recomendaciones o sugerencias de inversión</a:t>
            </a:r>
          </a:p>
          <a:p>
            <a:pPr marL="609600" indent="-609600">
              <a:defRPr/>
            </a:pPr>
            <a:endParaRPr lang="es-ES" sz="2400" dirty="0">
              <a:latin typeface="+mn-lt"/>
            </a:endParaRPr>
          </a:p>
          <a:p>
            <a:pPr marL="609600" indent="-609600">
              <a:defRPr/>
            </a:pPr>
            <a:r>
              <a:rPr lang="es-ES" sz="2400" dirty="0">
                <a:latin typeface="+mn-lt"/>
              </a:rPr>
              <a:t>Las calificaciones </a:t>
            </a:r>
            <a:r>
              <a:rPr lang="es-ES" sz="2400" b="1" dirty="0">
                <a:latin typeface="+mn-lt"/>
              </a:rPr>
              <a:t>SI</a:t>
            </a:r>
            <a:r>
              <a:rPr lang="es-ES" sz="2400" dirty="0">
                <a:latin typeface="+mn-lt"/>
              </a:rPr>
              <a:t> son instrumentos diferenciadores de calidad crediticia</a:t>
            </a: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Calificadoras de Riesgo</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1784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Calificadoras de Riesgo</a:t>
            </a:r>
          </a:p>
        </p:txBody>
      </p:sp>
      <p:sp>
        <p:nvSpPr>
          <p:cNvPr id="3" name="CuadroTexto 2"/>
          <p:cNvSpPr txBox="1"/>
          <p:nvPr/>
        </p:nvSpPr>
        <p:spPr>
          <a:xfrm>
            <a:off x="914400" y="1622425"/>
            <a:ext cx="7543800" cy="3453253"/>
          </a:xfrm>
          <a:prstGeom prst="rect">
            <a:avLst/>
          </a:prstGeom>
          <a:noFill/>
        </p:spPr>
        <p:txBody>
          <a:bodyPr>
            <a:spAutoFit/>
          </a:bodyPr>
          <a:lstStyle/>
          <a:p>
            <a:pPr>
              <a:lnSpc>
                <a:spcPct val="90000"/>
              </a:lnSpc>
              <a:defRPr/>
            </a:pPr>
            <a:r>
              <a:rPr lang="es-ES" sz="2400" dirty="0">
                <a:latin typeface="+mn-lt"/>
                <a:cs typeface="Arial" panose="020B0604020202020204" pitchFamily="34" charset="0"/>
              </a:rPr>
              <a:t>Sujetos Pasibles de Calificación:</a:t>
            </a:r>
          </a:p>
          <a:p>
            <a:pPr lvl="1">
              <a:lnSpc>
                <a:spcPct val="90000"/>
              </a:lnSpc>
              <a:defRPr/>
            </a:pPr>
            <a:r>
              <a:rPr lang="es-ES" sz="2400" dirty="0">
                <a:latin typeface="+mn-lt"/>
                <a:cs typeface="Times New Roman" panose="02020603050405020304" pitchFamily="18" charset="0"/>
              </a:rPr>
              <a:t>	</a:t>
            </a:r>
            <a:endParaRPr lang="es-ES" sz="2400" dirty="0" smtClean="0">
              <a:latin typeface="+mn-lt"/>
              <a:cs typeface="Times New Roman" panose="02020603050405020304" pitchFamily="18" charset="0"/>
            </a:endParaRPr>
          </a:p>
          <a:p>
            <a:pPr lvl="1">
              <a:lnSpc>
                <a:spcPct val="90000"/>
              </a:lnSpc>
              <a:defRPr/>
            </a:pPr>
            <a:r>
              <a:rPr lang="es-ES" sz="2400" dirty="0">
                <a:cs typeface="Times New Roman" panose="02020603050405020304" pitchFamily="18" charset="0"/>
              </a:rPr>
              <a:t>	</a:t>
            </a:r>
            <a:r>
              <a:rPr lang="es-ES" sz="2400" dirty="0" smtClean="0">
                <a:latin typeface="+mn-lt"/>
                <a:cs typeface="Times New Roman" panose="02020603050405020304" pitchFamily="18" charset="0"/>
              </a:rPr>
              <a:t>Entidades </a:t>
            </a:r>
            <a:r>
              <a:rPr lang="es-ES" sz="2400" dirty="0">
                <a:latin typeface="+mn-lt"/>
                <a:cs typeface="Times New Roman" panose="02020603050405020304" pitchFamily="18" charset="0"/>
              </a:rPr>
              <a:t>Financieras</a:t>
            </a:r>
          </a:p>
          <a:p>
            <a:pPr lvl="1">
              <a:lnSpc>
                <a:spcPct val="90000"/>
              </a:lnSpc>
              <a:defRPr/>
            </a:pPr>
            <a:r>
              <a:rPr lang="es-ES" sz="2400" dirty="0">
                <a:latin typeface="+mn-lt"/>
                <a:cs typeface="Times New Roman" panose="02020603050405020304" pitchFamily="18" charset="0"/>
              </a:rPr>
              <a:t>	Empresas en General</a:t>
            </a:r>
          </a:p>
          <a:p>
            <a:pPr lvl="1">
              <a:lnSpc>
                <a:spcPct val="90000"/>
              </a:lnSpc>
              <a:defRPr/>
            </a:pPr>
            <a:r>
              <a:rPr lang="es-ES" sz="2400" dirty="0">
                <a:latin typeface="+mn-lt"/>
                <a:cs typeface="Times New Roman" panose="02020603050405020304" pitchFamily="18" charset="0"/>
              </a:rPr>
              <a:t>	Instrumentos Financieros</a:t>
            </a:r>
          </a:p>
          <a:p>
            <a:pPr lvl="1">
              <a:lnSpc>
                <a:spcPct val="90000"/>
              </a:lnSpc>
              <a:defRPr/>
            </a:pPr>
            <a:r>
              <a:rPr lang="es-ES" sz="2400" dirty="0">
                <a:latin typeface="+mn-lt"/>
                <a:cs typeface="Times New Roman" panose="02020603050405020304" pitchFamily="18" charset="0"/>
              </a:rPr>
              <a:t>	Finanzas Públicas (provincias y municipios)</a:t>
            </a:r>
          </a:p>
          <a:p>
            <a:pPr lvl="1">
              <a:lnSpc>
                <a:spcPct val="90000"/>
              </a:lnSpc>
              <a:defRPr/>
            </a:pPr>
            <a:r>
              <a:rPr lang="es-ES" sz="2400" dirty="0">
                <a:latin typeface="+mn-lt"/>
                <a:cs typeface="Times New Roman" panose="02020603050405020304" pitchFamily="18" charset="0"/>
              </a:rPr>
              <a:t>	Fondos comunes de inversión</a:t>
            </a:r>
          </a:p>
          <a:p>
            <a:pPr lvl="1">
              <a:lnSpc>
                <a:spcPct val="90000"/>
              </a:lnSpc>
              <a:defRPr/>
            </a:pPr>
            <a:r>
              <a:rPr lang="es-ES" sz="2400" dirty="0">
                <a:latin typeface="+mn-lt"/>
                <a:cs typeface="Times New Roman" panose="02020603050405020304" pitchFamily="18" charset="0"/>
              </a:rPr>
              <a:t>	Compañías de seguro</a:t>
            </a:r>
            <a:r>
              <a:rPr lang="es-ES" sz="2400" dirty="0">
                <a:latin typeface="+mn-lt"/>
                <a:cs typeface="Arial" panose="020B0604020202020204" pitchFamily="34" charset="0"/>
              </a:rPr>
              <a:t> </a:t>
            </a:r>
          </a:p>
          <a:p>
            <a:pPr>
              <a:lnSpc>
                <a:spcPct val="90000"/>
              </a:lnSpc>
              <a:defRPr/>
            </a:pPr>
            <a:endParaRPr lang="es-ES" sz="2400" dirty="0">
              <a:latin typeface="+mn-lt"/>
              <a:cs typeface="Arial" panose="020B0604020202020204" pitchFamily="34" charset="0"/>
            </a:endParaRP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Calificadoras de Riesgo</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2123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Calificadoras de Riesgo</a:t>
            </a:r>
          </a:p>
        </p:txBody>
      </p:sp>
      <p:sp>
        <p:nvSpPr>
          <p:cNvPr id="3" name="CuadroTexto 2"/>
          <p:cNvSpPr txBox="1"/>
          <p:nvPr/>
        </p:nvSpPr>
        <p:spPr>
          <a:xfrm>
            <a:off x="914400" y="1622425"/>
            <a:ext cx="7543800" cy="3453253"/>
          </a:xfrm>
          <a:prstGeom prst="rect">
            <a:avLst/>
          </a:prstGeom>
          <a:noFill/>
        </p:spPr>
        <p:txBody>
          <a:bodyPr>
            <a:spAutoFit/>
          </a:bodyPr>
          <a:lstStyle/>
          <a:p>
            <a:pPr>
              <a:lnSpc>
                <a:spcPct val="90000"/>
              </a:lnSpc>
              <a:defRPr/>
            </a:pPr>
            <a:endParaRPr lang="es-ES" sz="2400" dirty="0">
              <a:latin typeface="+mn-lt"/>
              <a:cs typeface="Arial" panose="020B0604020202020204" pitchFamily="34" charset="0"/>
            </a:endParaRPr>
          </a:p>
          <a:p>
            <a:pPr>
              <a:lnSpc>
                <a:spcPct val="90000"/>
              </a:lnSpc>
              <a:defRPr/>
            </a:pPr>
            <a:r>
              <a:rPr lang="es-ES" sz="2400" dirty="0">
                <a:latin typeface="+mn-lt"/>
                <a:cs typeface="Arial" panose="020B0604020202020204" pitchFamily="34" charset="0"/>
              </a:rPr>
              <a:t>Tipos de </a:t>
            </a:r>
            <a:r>
              <a:rPr lang="es-ES" sz="2400" dirty="0" smtClean="0">
                <a:latin typeface="+mn-lt"/>
                <a:cs typeface="Arial" panose="020B0604020202020204" pitchFamily="34" charset="0"/>
              </a:rPr>
              <a:t>Riesgo</a:t>
            </a:r>
          </a:p>
          <a:p>
            <a:pPr>
              <a:lnSpc>
                <a:spcPct val="90000"/>
              </a:lnSpc>
              <a:defRPr/>
            </a:pPr>
            <a:endParaRPr lang="es-ES" sz="2400" i="1" dirty="0">
              <a:latin typeface="+mn-lt"/>
            </a:endParaRPr>
          </a:p>
          <a:p>
            <a:pPr>
              <a:lnSpc>
                <a:spcPct val="90000"/>
              </a:lnSpc>
              <a:defRPr/>
            </a:pPr>
            <a:r>
              <a:rPr lang="es-ES" sz="2400" i="1" dirty="0">
                <a:latin typeface="+mn-lt"/>
              </a:rPr>
              <a:t>		</a:t>
            </a:r>
            <a:r>
              <a:rPr lang="es-ES" sz="2400" dirty="0">
                <a:latin typeface="+mn-lt"/>
              </a:rPr>
              <a:t>Riesgo de Tasa de Interés</a:t>
            </a:r>
          </a:p>
          <a:p>
            <a:pPr>
              <a:lnSpc>
                <a:spcPct val="90000"/>
              </a:lnSpc>
              <a:defRPr/>
            </a:pPr>
            <a:r>
              <a:rPr lang="es-ES" sz="2400" dirty="0">
                <a:latin typeface="+mn-lt"/>
              </a:rPr>
              <a:t>		Riesgo de Reinversión</a:t>
            </a:r>
          </a:p>
          <a:p>
            <a:pPr>
              <a:lnSpc>
                <a:spcPct val="90000"/>
              </a:lnSpc>
              <a:defRPr/>
            </a:pPr>
            <a:r>
              <a:rPr lang="es-ES" sz="2400" dirty="0">
                <a:latin typeface="+mn-lt"/>
              </a:rPr>
              <a:t>		Riesgo de rescate anticipado</a:t>
            </a:r>
          </a:p>
          <a:p>
            <a:pPr>
              <a:lnSpc>
                <a:spcPct val="90000"/>
              </a:lnSpc>
              <a:defRPr/>
            </a:pPr>
            <a:r>
              <a:rPr lang="es-ES" sz="2400" dirty="0">
                <a:latin typeface="+mn-lt"/>
              </a:rPr>
              <a:t>		Riesgo de devaluación</a:t>
            </a:r>
          </a:p>
          <a:p>
            <a:pPr>
              <a:lnSpc>
                <a:spcPct val="90000"/>
              </a:lnSpc>
              <a:defRPr/>
            </a:pPr>
            <a:r>
              <a:rPr lang="es-ES" sz="2400" dirty="0">
                <a:latin typeface="+mn-lt"/>
              </a:rPr>
              <a:t>		Riesgo de default</a:t>
            </a:r>
          </a:p>
          <a:p>
            <a:pPr>
              <a:lnSpc>
                <a:spcPct val="90000"/>
              </a:lnSpc>
              <a:defRPr/>
            </a:pPr>
            <a:r>
              <a:rPr lang="es-ES" sz="2400" dirty="0">
                <a:latin typeface="+mn-lt"/>
              </a:rPr>
              <a:t>		Riesgo de liquidez</a:t>
            </a: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Calificadoras de Riesgo</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123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Calificadoras de Riesgo</a:t>
            </a:r>
          </a:p>
        </p:txBody>
      </p:sp>
      <p:pic>
        <p:nvPicPr>
          <p:cNvPr id="471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7843" y="1182220"/>
            <a:ext cx="5108314" cy="476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Calificadoras de Riesgo</a:t>
            </a:r>
          </a:p>
        </p:txBody>
      </p:sp>
      <p:sp>
        <p:nvSpPr>
          <p:cNvPr id="9" name="Rectángulo 8"/>
          <p:cNvSpPr/>
          <p:nvPr/>
        </p:nvSpPr>
        <p:spPr>
          <a:xfrm>
            <a:off x="457200" y="304409"/>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Calificadoras de Riesgo</a:t>
            </a:r>
          </a:p>
        </p:txBody>
      </p:sp>
      <p:pic>
        <p:nvPicPr>
          <p:cNvPr id="10" name="Imagen 9"/>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1" name="Imagen 10"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6663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Calificadoras de Riesgo</a:t>
            </a:r>
          </a:p>
        </p:txBody>
      </p:sp>
      <p:pic>
        <p:nvPicPr>
          <p:cNvPr id="48134"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1824038"/>
            <a:ext cx="51149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457200" y="304409"/>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Calificadoras de Riesgo</a:t>
            </a:r>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240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Sociedad de Garantía</a:t>
            </a:r>
          </a:p>
          <a:p>
            <a:pPr>
              <a:defRPr/>
            </a:pPr>
            <a:r>
              <a:rPr lang="es-AR" sz="3500" b="1" dirty="0">
                <a:solidFill>
                  <a:schemeClr val="tx1"/>
                </a:solidFill>
              </a:rPr>
              <a:t>Recíproca</a:t>
            </a:r>
          </a:p>
        </p:txBody>
      </p:sp>
      <p:sp>
        <p:nvSpPr>
          <p:cNvPr id="2" name="Rectángulo 1"/>
          <p:cNvSpPr/>
          <p:nvPr/>
        </p:nvSpPr>
        <p:spPr>
          <a:xfrm>
            <a:off x="876300" y="1522414"/>
            <a:ext cx="7391400" cy="4156075"/>
          </a:xfrm>
          <a:prstGeom prst="rect">
            <a:avLst/>
          </a:prstGeom>
        </p:spPr>
        <p:txBody>
          <a:bodyPr>
            <a:spAutoFit/>
          </a:bodyPr>
          <a:lstStyle/>
          <a:p>
            <a:pPr>
              <a:defRPr/>
            </a:pPr>
            <a:r>
              <a:rPr lang="es-ES" sz="2400" dirty="0">
                <a:solidFill>
                  <a:srgbClr val="3C3C3C"/>
                </a:solidFill>
                <a:latin typeface="+mn-lt"/>
              </a:rPr>
              <a:t>Las sociedades de garantía recíproca (SGR) son sociedades comerciales que tienen por objeto facilitar el acceso al crédito a las pequeñas y medianas empresas (pymes), a través del otorgamiento de avales. Las SGR no prestan dinero sino que permiten que las pymes accedan a mejores oportunidades en cuanto a plazo, tasa y condiciones de crédito financiero y comercial.</a:t>
            </a:r>
          </a:p>
          <a:p>
            <a:pPr>
              <a:defRPr/>
            </a:pPr>
            <a:endParaRPr lang="es-ES" sz="2400" dirty="0">
              <a:solidFill>
                <a:srgbClr val="3C3C3C"/>
              </a:solidFill>
              <a:latin typeface="+mn-lt"/>
            </a:endParaRPr>
          </a:p>
          <a:p>
            <a:pPr>
              <a:defRPr/>
            </a:pPr>
            <a:r>
              <a:rPr lang="es-ES" sz="2400" dirty="0">
                <a:solidFill>
                  <a:srgbClr val="3C3C3C"/>
                </a:solidFill>
                <a:latin typeface="+mn-lt"/>
              </a:rPr>
              <a:t>Están formadas por </a:t>
            </a:r>
          </a:p>
          <a:p>
            <a:pPr>
              <a:defRPr/>
            </a:pPr>
            <a:r>
              <a:rPr lang="es-ES" sz="2400" dirty="0">
                <a:solidFill>
                  <a:srgbClr val="3C3C3C"/>
                </a:solidFill>
                <a:latin typeface="+mn-lt"/>
              </a:rPr>
              <a:t>		Socios Protectores</a:t>
            </a:r>
          </a:p>
          <a:p>
            <a:pPr>
              <a:defRPr/>
            </a:pPr>
            <a:r>
              <a:rPr lang="es-ES" sz="2400" dirty="0">
                <a:solidFill>
                  <a:srgbClr val="3C3C3C"/>
                </a:solidFill>
                <a:latin typeface="+mn-lt"/>
              </a:rPr>
              <a:t>				Socios Partícipes</a:t>
            </a: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3356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6" name="Imagen 5"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cxnSp>
        <p:nvCxnSpPr>
          <p:cNvPr id="9" name="Conector recto 8"/>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762000" y="791547"/>
            <a:ext cx="7620000" cy="4524375"/>
          </a:xfrm>
          <a:prstGeom prst="rect">
            <a:avLst/>
          </a:prstGeom>
        </p:spPr>
        <p:txBody>
          <a:bodyPr>
            <a:spAutoFit/>
          </a:bodyPr>
          <a:lstStyle/>
          <a:p>
            <a:pPr eaLnBrk="1" hangingPunct="1">
              <a:defRPr/>
            </a:pPr>
            <a:r>
              <a:rPr lang="es-ES" sz="2400" dirty="0">
                <a:latin typeface="+mn-lt"/>
              </a:rPr>
              <a:t>a) Promover la participación en el mercado de capitales de inversores, asociaciones y de todas las instituciones de ahorro </a:t>
            </a:r>
            <a:r>
              <a:rPr lang="es-ES" sz="2400" dirty="0" smtClean="0">
                <a:latin typeface="+mn-lt"/>
              </a:rPr>
              <a:t>público; </a:t>
            </a:r>
            <a:r>
              <a:rPr lang="es-ES" sz="2400" dirty="0">
                <a:latin typeface="+mn-lt"/>
              </a:rPr>
              <a:t/>
            </a:r>
            <a:br>
              <a:rPr lang="es-ES" sz="2400" dirty="0">
                <a:latin typeface="+mn-lt"/>
              </a:rPr>
            </a:br>
            <a:endParaRPr lang="es-ES" sz="2400" dirty="0">
              <a:latin typeface="+mn-lt"/>
            </a:endParaRPr>
          </a:p>
          <a:p>
            <a:pPr eaLnBrk="1" hangingPunct="1">
              <a:defRPr/>
            </a:pPr>
            <a:r>
              <a:rPr lang="es-ES" sz="2400" dirty="0">
                <a:latin typeface="+mn-lt"/>
              </a:rPr>
              <a:t>b) Fortalecer los mecanismos de protección al </a:t>
            </a:r>
            <a:r>
              <a:rPr lang="es-ES" sz="2400" dirty="0" smtClean="0">
                <a:latin typeface="+mn-lt"/>
              </a:rPr>
              <a:t>inversor; </a:t>
            </a:r>
            <a:endParaRPr lang="es-ES" sz="2400" dirty="0">
              <a:latin typeface="+mn-lt"/>
            </a:endParaRPr>
          </a:p>
          <a:p>
            <a:pPr eaLnBrk="1" hangingPunct="1">
              <a:defRPr/>
            </a:pPr>
            <a:endParaRPr lang="es-ES" sz="2400" dirty="0">
              <a:latin typeface="+mn-lt"/>
            </a:endParaRPr>
          </a:p>
          <a:p>
            <a:pPr eaLnBrk="1" hangingPunct="1">
              <a:defRPr/>
            </a:pPr>
            <a:r>
              <a:rPr lang="es-ES" sz="2400" dirty="0">
                <a:latin typeface="+mn-lt"/>
              </a:rPr>
              <a:t>c) Promover el acceso al mercado de capitales de las pequeñas y medianas empresas;</a:t>
            </a:r>
            <a:br>
              <a:rPr lang="es-ES" sz="2400" dirty="0">
                <a:latin typeface="+mn-lt"/>
              </a:rPr>
            </a:br>
            <a:r>
              <a:rPr lang="es-ES" sz="2400" dirty="0">
                <a:latin typeface="+mn-lt"/>
              </a:rPr>
              <a:t/>
            </a:r>
            <a:br>
              <a:rPr lang="es-ES" sz="2400" dirty="0">
                <a:latin typeface="+mn-lt"/>
              </a:rPr>
            </a:br>
            <a:r>
              <a:rPr lang="es-ES" sz="2400" dirty="0">
                <a:latin typeface="+mn-lt"/>
              </a:rPr>
              <a:t>d) Propender a la creación de un mercado de capitales federalmente </a:t>
            </a:r>
            <a:r>
              <a:rPr lang="es-ES" sz="2400" dirty="0" smtClean="0">
                <a:latin typeface="+mn-lt"/>
              </a:rPr>
              <a:t>integrado;</a:t>
            </a:r>
            <a:endParaRPr lang="es-ES" sz="2400" dirty="0">
              <a:latin typeface="+mn-lt"/>
            </a:endParaRPr>
          </a:p>
          <a:p>
            <a:pPr eaLnBrk="1" hangingPunct="1">
              <a:defRPr/>
            </a:pPr>
            <a:endParaRPr lang="es-ES" sz="2400" dirty="0">
              <a:latin typeface="+mn-lt"/>
            </a:endParaRPr>
          </a:p>
        </p:txBody>
      </p:sp>
      <p:pic>
        <p:nvPicPr>
          <p:cNvPr id="8" name="Imagen 7"/>
          <p:cNvPicPr/>
          <p:nvPr/>
        </p:nvPicPr>
        <p:blipFill rotWithShape="1">
          <a:blip r:embed="rId4"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568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Sociedad de Garantía</a:t>
            </a:r>
          </a:p>
          <a:p>
            <a:pPr>
              <a:defRPr/>
            </a:pPr>
            <a:r>
              <a:rPr lang="es-AR" sz="3500" b="1" dirty="0"/>
              <a:t>Recíproca</a:t>
            </a:r>
          </a:p>
        </p:txBody>
      </p:sp>
      <p:sp>
        <p:nvSpPr>
          <p:cNvPr id="2" name="Rectángulo 1"/>
          <p:cNvSpPr/>
          <p:nvPr/>
        </p:nvSpPr>
        <p:spPr>
          <a:xfrm>
            <a:off x="876300" y="1600200"/>
            <a:ext cx="7391400" cy="4154488"/>
          </a:xfrm>
          <a:prstGeom prst="rect">
            <a:avLst/>
          </a:prstGeom>
        </p:spPr>
        <p:txBody>
          <a:bodyPr>
            <a:spAutoFit/>
          </a:bodyPr>
          <a:lstStyle/>
          <a:p>
            <a:pPr>
              <a:defRPr/>
            </a:pPr>
            <a:r>
              <a:rPr lang="es-ES" sz="2400" u="sng" dirty="0">
                <a:solidFill>
                  <a:srgbClr val="3C3C3C"/>
                </a:solidFill>
                <a:latin typeface="+mn-lt"/>
              </a:rPr>
              <a:t>Socios Partícipes</a:t>
            </a:r>
          </a:p>
          <a:p>
            <a:pPr>
              <a:defRPr/>
            </a:pPr>
            <a:endParaRPr lang="es-ES" sz="2400" dirty="0">
              <a:solidFill>
                <a:srgbClr val="3C3C3C"/>
              </a:solidFill>
              <a:latin typeface="+mn-lt"/>
            </a:endParaRPr>
          </a:p>
          <a:p>
            <a:pPr>
              <a:defRPr/>
            </a:pPr>
            <a:r>
              <a:rPr lang="es-ES" sz="2400" dirty="0">
                <a:latin typeface="+mn-lt"/>
              </a:rPr>
              <a:t>Los socios partícipes son Pymes que al convertirse en socios partícipes puede obtener el aval de la SRG. Pueden ser micro, pequeñas o medianas empresas (ya sean personas físicas o jurídicas) y no deben ser controlantes, controladas ni estar vinculadas a empresas o grupos económicos que excedan la calificación de micro, pequeñas o mediana empresa.</a:t>
            </a:r>
            <a:endParaRPr lang="es-ES" sz="2400" dirty="0">
              <a:solidFill>
                <a:srgbClr val="3C3C3C"/>
              </a:solidFill>
              <a:latin typeface="+mn-lt"/>
            </a:endParaRPr>
          </a:p>
          <a:p>
            <a:pPr>
              <a:defRPr/>
            </a:pPr>
            <a:endParaRPr lang="es-ES" sz="2400" dirty="0">
              <a:solidFill>
                <a:srgbClr val="3C3C3C"/>
              </a:solidFill>
              <a:latin typeface="+mn-lt"/>
            </a:endParaRPr>
          </a:p>
          <a:p>
            <a:pPr>
              <a:defRPr/>
            </a:pPr>
            <a:r>
              <a:rPr lang="es-ES" sz="2400" dirty="0">
                <a:solidFill>
                  <a:srgbClr val="3C3C3C"/>
                </a:solidFill>
                <a:latin typeface="+mn-lt"/>
              </a:rPr>
              <a:t>				</a:t>
            </a: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Sociedad de Garantía</a:t>
            </a:r>
          </a:p>
          <a:p>
            <a:pPr>
              <a:defRPr/>
            </a:pPr>
            <a:r>
              <a:rPr lang="es-AR" sz="3500" b="1" dirty="0">
                <a:solidFill>
                  <a:schemeClr val="tx1"/>
                </a:solidFill>
              </a:rPr>
              <a:t>Recíproca</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9917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Sociedad de Garantía</a:t>
            </a:r>
          </a:p>
          <a:p>
            <a:pPr>
              <a:defRPr/>
            </a:pPr>
            <a:r>
              <a:rPr lang="es-AR" sz="3500" b="1" dirty="0"/>
              <a:t>Recíproca</a:t>
            </a:r>
          </a:p>
        </p:txBody>
      </p:sp>
      <p:sp>
        <p:nvSpPr>
          <p:cNvPr id="2" name="Rectángulo 1"/>
          <p:cNvSpPr/>
          <p:nvPr/>
        </p:nvSpPr>
        <p:spPr>
          <a:xfrm>
            <a:off x="542925" y="1758950"/>
            <a:ext cx="7391400" cy="4001095"/>
          </a:xfrm>
          <a:prstGeom prst="rect">
            <a:avLst/>
          </a:prstGeom>
        </p:spPr>
        <p:txBody>
          <a:bodyPr>
            <a:spAutoFit/>
          </a:bodyPr>
          <a:lstStyle/>
          <a:p>
            <a:pPr>
              <a:defRPr/>
            </a:pPr>
            <a:r>
              <a:rPr lang="es-ES" sz="2400" dirty="0"/>
              <a:t>Son consideradas </a:t>
            </a:r>
            <a:r>
              <a:rPr lang="es-ES" sz="2400" dirty="0" err="1"/>
              <a:t>PyMEs</a:t>
            </a:r>
            <a:r>
              <a:rPr lang="es-ES" sz="2400" dirty="0"/>
              <a:t> aquellas empresas cuyos valores de facturación anual no superen los establecidos por el Ministerio de Producción</a:t>
            </a:r>
            <a:r>
              <a:rPr lang="es-ES" sz="2400" dirty="0" smtClean="0"/>
              <a:t>.</a:t>
            </a:r>
            <a:endParaRPr lang="es-ES" sz="2400" dirty="0">
              <a:latin typeface="+mn-lt"/>
            </a:endParaRPr>
          </a:p>
          <a:p>
            <a:pPr>
              <a:defRPr/>
            </a:pPr>
            <a:endParaRPr lang="es-ES" sz="2400" dirty="0">
              <a:latin typeface="+mn-lt"/>
            </a:endParaRPr>
          </a:p>
          <a:p>
            <a:pPr>
              <a:defRPr/>
            </a:pPr>
            <a:endParaRPr lang="es-ES" sz="2400" dirty="0">
              <a:solidFill>
                <a:srgbClr val="3C3C3C"/>
              </a:solidFill>
              <a:latin typeface="+mn-lt"/>
            </a:endParaRPr>
          </a:p>
          <a:p>
            <a:pPr>
              <a:defRPr/>
            </a:pPr>
            <a:endParaRPr lang="es-ES" sz="2400" dirty="0">
              <a:solidFill>
                <a:srgbClr val="3C3C3C"/>
              </a:solidFill>
              <a:latin typeface="+mn-lt"/>
            </a:endParaRPr>
          </a:p>
          <a:p>
            <a:pPr>
              <a:defRPr/>
            </a:pPr>
            <a:endParaRPr lang="es-ES" sz="2400" dirty="0">
              <a:solidFill>
                <a:srgbClr val="3C3C3C"/>
              </a:solidFill>
              <a:latin typeface="+mn-lt"/>
            </a:endParaRPr>
          </a:p>
          <a:p>
            <a:pPr>
              <a:defRPr/>
            </a:pPr>
            <a:endParaRPr lang="es-ES" sz="2400" dirty="0">
              <a:solidFill>
                <a:srgbClr val="3C3C3C"/>
              </a:solidFill>
              <a:latin typeface="+mn-lt"/>
            </a:endParaRPr>
          </a:p>
          <a:p>
            <a:pPr>
              <a:defRPr/>
            </a:pPr>
            <a:endParaRPr lang="es-ES" sz="2400" dirty="0">
              <a:solidFill>
                <a:srgbClr val="3C3C3C"/>
              </a:solidFill>
              <a:latin typeface="+mn-lt"/>
            </a:endParaRPr>
          </a:p>
          <a:p>
            <a:pPr>
              <a:defRPr/>
            </a:pPr>
            <a:endParaRPr lang="es-ES" sz="1400" dirty="0">
              <a:solidFill>
                <a:srgbClr val="3C3C3C"/>
              </a:solidFill>
              <a:latin typeface="+mn-lt"/>
            </a:endParaRPr>
          </a:p>
          <a:p>
            <a:pPr>
              <a:defRPr/>
            </a:pPr>
            <a:endParaRPr lang="es-ES" sz="2400" dirty="0">
              <a:latin typeface="+mn-lt"/>
            </a:endParaRPr>
          </a:p>
        </p:txBody>
      </p:sp>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
        <p:nvSpPr>
          <p:cNvPr id="12" name="Rectángulo 11"/>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Sociedad de Garantía</a:t>
            </a:r>
          </a:p>
          <a:p>
            <a:pPr>
              <a:defRPr/>
            </a:pPr>
            <a:r>
              <a:rPr lang="es-AR" sz="3500" b="1" dirty="0">
                <a:solidFill>
                  <a:schemeClr val="tx1"/>
                </a:solidFill>
              </a:rPr>
              <a:t>Recíproca</a:t>
            </a:r>
          </a:p>
        </p:txBody>
      </p:sp>
      <p:pic>
        <p:nvPicPr>
          <p:cNvPr id="4" name="Imagen 3"/>
          <p:cNvPicPr>
            <a:picLocks noChangeAspect="1"/>
          </p:cNvPicPr>
          <p:nvPr/>
        </p:nvPicPr>
        <p:blipFill>
          <a:blip r:embed="rId5"/>
          <a:stretch>
            <a:fillRect/>
          </a:stretch>
        </p:blipFill>
        <p:spPr>
          <a:xfrm>
            <a:off x="152400" y="3164817"/>
            <a:ext cx="8834148" cy="1899966"/>
          </a:xfrm>
          <a:prstGeom prst="rect">
            <a:avLst/>
          </a:prstGeom>
        </p:spPr>
      </p:pic>
    </p:spTree>
    <p:extLst>
      <p:ext uri="{BB962C8B-B14F-4D97-AF65-F5344CB8AC3E}">
        <p14:creationId xmlns:p14="http://schemas.microsoft.com/office/powerpoint/2010/main" val="1193732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Sociedad de Garantía</a:t>
            </a:r>
          </a:p>
          <a:p>
            <a:pPr>
              <a:defRPr/>
            </a:pPr>
            <a:r>
              <a:rPr lang="es-AR" sz="3500" b="1" dirty="0">
                <a:solidFill>
                  <a:schemeClr val="tx1"/>
                </a:solidFill>
              </a:rPr>
              <a:t>Recíproca</a:t>
            </a:r>
          </a:p>
        </p:txBody>
      </p:sp>
      <p:sp>
        <p:nvSpPr>
          <p:cNvPr id="2" name="Rectángulo 1"/>
          <p:cNvSpPr/>
          <p:nvPr/>
        </p:nvSpPr>
        <p:spPr>
          <a:xfrm>
            <a:off x="876300" y="1600200"/>
            <a:ext cx="7391400" cy="4154488"/>
          </a:xfrm>
          <a:prstGeom prst="rect">
            <a:avLst/>
          </a:prstGeom>
        </p:spPr>
        <p:txBody>
          <a:bodyPr>
            <a:spAutoFit/>
          </a:bodyPr>
          <a:lstStyle/>
          <a:p>
            <a:pPr>
              <a:defRPr/>
            </a:pPr>
            <a:r>
              <a:rPr lang="es-ES" sz="2400" u="sng" dirty="0">
                <a:solidFill>
                  <a:srgbClr val="3C3C3C"/>
                </a:solidFill>
                <a:latin typeface="+mn-lt"/>
              </a:rPr>
              <a:t>Socios Protectores</a:t>
            </a:r>
          </a:p>
          <a:p>
            <a:pPr>
              <a:defRPr/>
            </a:pPr>
            <a:endParaRPr lang="es-ES" sz="2400" dirty="0">
              <a:solidFill>
                <a:srgbClr val="3C3C3C"/>
              </a:solidFill>
              <a:latin typeface="+mn-lt"/>
            </a:endParaRPr>
          </a:p>
          <a:p>
            <a:pPr eaLnBrk="1" hangingPunct="1">
              <a:defRPr/>
            </a:pPr>
            <a:r>
              <a:rPr lang="es-AR" altLang="es-AR" sz="2400" dirty="0">
                <a:latin typeface="+mn-lt"/>
              </a:rPr>
              <a:t>Son personas físicas o jurídicas, públicas o privadas, que realizan aportes al Fondo de Riesgo con el fin de </a:t>
            </a:r>
            <a:r>
              <a:rPr lang="es-AR" altLang="es-AR" sz="2400" b="1" dirty="0">
                <a:latin typeface="+mn-lt"/>
              </a:rPr>
              <a:t>apoyar el crecimiento de las </a:t>
            </a:r>
            <a:r>
              <a:rPr lang="es-AR" altLang="es-AR" sz="2400" b="1" dirty="0" err="1">
                <a:latin typeface="+mn-lt"/>
              </a:rPr>
              <a:t>PyMEs</a:t>
            </a:r>
            <a:r>
              <a:rPr lang="es-AR" altLang="es-AR" sz="2400" dirty="0">
                <a:latin typeface="+mn-lt"/>
              </a:rPr>
              <a:t> en todos los sectores de la economía real. </a:t>
            </a:r>
          </a:p>
          <a:p>
            <a:pPr eaLnBrk="1" hangingPunct="1">
              <a:defRPr/>
            </a:pPr>
            <a:r>
              <a:rPr lang="es-AR" altLang="es-AR" sz="2400" dirty="0">
                <a:latin typeface="+mn-lt"/>
              </a:rPr>
              <a:t>Dichos aportes obtienen un rendimiento financiero y además son deducidos (en un 100%) de su base imponible del impuesto a las ganancias.</a:t>
            </a:r>
            <a:endParaRPr lang="es-ES" altLang="es-AR" sz="2400" dirty="0">
              <a:latin typeface="+mn-lt"/>
            </a:endParaRPr>
          </a:p>
          <a:p>
            <a:pPr>
              <a:defRPr/>
            </a:pPr>
            <a:endParaRPr lang="es-ES" sz="2400" dirty="0">
              <a:solidFill>
                <a:srgbClr val="3C3C3C"/>
              </a:solidFill>
              <a:latin typeface="+mn-lt"/>
            </a:endParaRPr>
          </a:p>
          <a:p>
            <a:pPr>
              <a:defRPr/>
            </a:pPr>
            <a:r>
              <a:rPr lang="es-ES" sz="2400" dirty="0">
                <a:solidFill>
                  <a:srgbClr val="3C3C3C"/>
                </a:solidFill>
                <a:latin typeface="+mn-lt"/>
              </a:rPr>
              <a:t>				</a:t>
            </a: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6118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Sociedad de Garantía</a:t>
            </a:r>
          </a:p>
          <a:p>
            <a:pPr>
              <a:defRPr/>
            </a:pPr>
            <a:r>
              <a:rPr lang="es-AR" sz="3500" b="1" dirty="0"/>
              <a:t>Recíproca</a:t>
            </a:r>
          </a:p>
        </p:txBody>
      </p:sp>
      <p:sp>
        <p:nvSpPr>
          <p:cNvPr id="4" name="Rectángulo 3"/>
          <p:cNvSpPr/>
          <p:nvPr/>
        </p:nvSpPr>
        <p:spPr>
          <a:xfrm>
            <a:off x="1295400" y="1582738"/>
            <a:ext cx="6705600" cy="4524375"/>
          </a:xfrm>
          <a:prstGeom prst="rect">
            <a:avLst/>
          </a:prstGeom>
        </p:spPr>
        <p:txBody>
          <a:bodyPr>
            <a:spAutoFit/>
          </a:bodyPr>
          <a:lstStyle/>
          <a:p>
            <a:pPr>
              <a:defRPr/>
            </a:pPr>
            <a:r>
              <a:rPr lang="es-ES" sz="2400" u="sng" dirty="0">
                <a:solidFill>
                  <a:srgbClr val="000000"/>
                </a:solidFill>
                <a:latin typeface="+mn-lt"/>
                <a:cs typeface="Times New Roman" panose="02020603050405020304" pitchFamily="18" charset="0"/>
              </a:rPr>
              <a:t>Beneficios para el Socio Protector:</a:t>
            </a:r>
          </a:p>
          <a:p>
            <a:pPr>
              <a:defRPr/>
            </a:pPr>
            <a:endParaRPr lang="es-ES" sz="2400" dirty="0">
              <a:solidFill>
                <a:srgbClr val="000000"/>
              </a:solidFill>
              <a:latin typeface="+mn-lt"/>
              <a:cs typeface="Times New Roman" panose="02020603050405020304" pitchFamily="18" charset="0"/>
            </a:endParaRPr>
          </a:p>
          <a:p>
            <a:pPr>
              <a:defRPr/>
            </a:pPr>
            <a:r>
              <a:rPr lang="es-ES" sz="2400" dirty="0">
                <a:solidFill>
                  <a:srgbClr val="000000"/>
                </a:solidFill>
                <a:latin typeface="+mn-lt"/>
                <a:cs typeface="Times New Roman" panose="02020603050405020304" pitchFamily="18" charset="0"/>
              </a:rPr>
              <a:t>Este otorga sustento a las garantías que se emiten dado que ante el incumplimiento de la Pyme en honrar una obligación garantizada por la SGR, es ejecutado por el Certificado de Garantía, recurriéndose al Fondo de Riesgo para monetizar la obligación incumplida y desinteresar al Inversor</a:t>
            </a:r>
            <a:endParaRPr lang="es-ES" sz="2400" dirty="0">
              <a:latin typeface="+mn-lt"/>
              <a:cs typeface="Times New Roman" panose="02020603050405020304" pitchFamily="18" charset="0"/>
            </a:endParaRPr>
          </a:p>
          <a:p>
            <a:pPr>
              <a:defRPr/>
            </a:pPr>
            <a:r>
              <a:rPr lang="es-ES" sz="2400" dirty="0">
                <a:solidFill>
                  <a:srgbClr val="000000"/>
                </a:solidFill>
                <a:latin typeface="+mn-lt"/>
                <a:cs typeface="Times New Roman" panose="02020603050405020304" pitchFamily="18" charset="0"/>
              </a:rPr>
              <a:t>	</a:t>
            </a:r>
          </a:p>
          <a:p>
            <a:pPr>
              <a:defRPr/>
            </a:pPr>
            <a:r>
              <a:rPr lang="es-ES" sz="2400" dirty="0">
                <a:solidFill>
                  <a:srgbClr val="000000"/>
                </a:solidFill>
                <a:latin typeface="+mn-lt"/>
                <a:cs typeface="Times New Roman" panose="02020603050405020304" pitchFamily="18" charset="0"/>
              </a:rPr>
              <a:t>El inversor queda cubierto y la SGR ejecuta las contra garantías recibidas de la Pyme.</a:t>
            </a:r>
            <a:endParaRPr lang="es-ES" sz="2400" dirty="0">
              <a:latin typeface="+mn-lt"/>
              <a:cs typeface="Times New Roman" panose="02020603050405020304" pitchFamily="18" charset="0"/>
            </a:endParaRPr>
          </a:p>
          <a:p>
            <a:pPr>
              <a:defRPr/>
            </a:pPr>
            <a:endParaRPr lang="es-ES" sz="2400" dirty="0">
              <a:latin typeface="+mn-lt"/>
              <a:cs typeface="Times New Roman" panose="02020603050405020304" pitchFamily="18" charset="0"/>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Sociedad de Garantía</a:t>
            </a:r>
          </a:p>
          <a:p>
            <a:pPr>
              <a:defRPr/>
            </a:pPr>
            <a:r>
              <a:rPr lang="es-AR" sz="3500" b="1" dirty="0">
                <a:solidFill>
                  <a:schemeClr val="tx1"/>
                </a:solidFill>
              </a:rPr>
              <a:t>Recíproca</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0278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Sociedad de Garantía</a:t>
            </a:r>
          </a:p>
          <a:p>
            <a:pPr>
              <a:defRPr/>
            </a:pPr>
            <a:r>
              <a:rPr lang="es-AR" sz="3500" b="1" dirty="0"/>
              <a:t>Recíproca</a:t>
            </a:r>
          </a:p>
        </p:txBody>
      </p:sp>
      <p:sp>
        <p:nvSpPr>
          <p:cNvPr id="4" name="Rectángulo 3"/>
          <p:cNvSpPr/>
          <p:nvPr/>
        </p:nvSpPr>
        <p:spPr>
          <a:xfrm>
            <a:off x="1752600" y="1295400"/>
            <a:ext cx="6705600" cy="4832350"/>
          </a:xfrm>
          <a:prstGeom prst="rect">
            <a:avLst/>
          </a:prstGeom>
        </p:spPr>
        <p:txBody>
          <a:bodyPr>
            <a:spAutoFit/>
          </a:bodyPr>
          <a:lstStyle/>
          <a:p>
            <a:pPr>
              <a:defRPr/>
            </a:pPr>
            <a:r>
              <a:rPr lang="es-ES" sz="2400" u="sng" dirty="0">
                <a:solidFill>
                  <a:srgbClr val="000000"/>
                </a:solidFill>
                <a:latin typeface="+mn-lt"/>
                <a:cs typeface="Times New Roman" panose="02020603050405020304" pitchFamily="18" charset="0"/>
              </a:rPr>
              <a:t>Beneficios para el Socio Partícipe:</a:t>
            </a:r>
          </a:p>
          <a:p>
            <a:pPr>
              <a:defRPr/>
            </a:pPr>
            <a:endParaRPr lang="es-ES" sz="2400" dirty="0">
              <a:solidFill>
                <a:srgbClr val="000000"/>
              </a:solidFill>
              <a:latin typeface="+mn-lt"/>
              <a:cs typeface="Times New Roman" panose="02020603050405020304" pitchFamily="18" charset="0"/>
            </a:endParaRPr>
          </a:p>
          <a:p>
            <a:pPr marL="342900" indent="-342900">
              <a:spcBef>
                <a:spcPts val="600"/>
              </a:spcBef>
              <a:spcAft>
                <a:spcPts val="600"/>
              </a:spcAft>
              <a:buFont typeface="Wingdings" panose="05000000000000000000" pitchFamily="2" charset="2"/>
              <a:buChar char="ü"/>
              <a:defRPr/>
            </a:pPr>
            <a:r>
              <a:rPr lang="es-AR" sz="2400" dirty="0">
                <a:latin typeface="+mn-lt"/>
              </a:rPr>
              <a:t>Acceder al mejor financiamiento (en cuanto a montos, plazos y tasas).</a:t>
            </a:r>
          </a:p>
          <a:p>
            <a:pPr marL="342900" indent="-342900">
              <a:spcBef>
                <a:spcPts val="600"/>
              </a:spcBef>
              <a:spcAft>
                <a:spcPts val="600"/>
              </a:spcAft>
              <a:buFont typeface="Wingdings" panose="05000000000000000000" pitchFamily="2" charset="2"/>
              <a:buChar char="ü"/>
              <a:defRPr/>
            </a:pPr>
            <a:r>
              <a:rPr lang="es-AR" sz="2400" dirty="0">
                <a:latin typeface="+mn-lt"/>
              </a:rPr>
              <a:t>Las </a:t>
            </a:r>
            <a:r>
              <a:rPr lang="es-AR" sz="2400" dirty="0" err="1">
                <a:latin typeface="+mn-lt"/>
              </a:rPr>
              <a:t>PyMEs</a:t>
            </a:r>
            <a:r>
              <a:rPr lang="es-AR" sz="2400" dirty="0">
                <a:latin typeface="+mn-lt"/>
              </a:rPr>
              <a:t> son evaluadas en función al </a:t>
            </a:r>
            <a:r>
              <a:rPr lang="es-AR" sz="2400" b="1" dirty="0">
                <a:latin typeface="+mn-lt"/>
              </a:rPr>
              <a:t>proyecto</a:t>
            </a:r>
            <a:r>
              <a:rPr lang="es-AR" sz="2400" dirty="0">
                <a:latin typeface="+mn-lt"/>
              </a:rPr>
              <a:t> que presentan, más allá de las contragarantías ofrecidas.</a:t>
            </a:r>
          </a:p>
          <a:p>
            <a:pPr marL="342900" indent="-342900">
              <a:buFont typeface="Wingdings" panose="05000000000000000000" pitchFamily="2" charset="2"/>
              <a:buChar char="ü"/>
              <a:defRPr/>
            </a:pPr>
            <a:r>
              <a:rPr lang="es-AR" sz="2400" b="1" dirty="0">
                <a:latin typeface="+mn-lt"/>
              </a:rPr>
              <a:t>Mayor flexibilidad</a:t>
            </a:r>
            <a:r>
              <a:rPr lang="es-AR" sz="2400" dirty="0">
                <a:latin typeface="+mn-lt"/>
              </a:rPr>
              <a:t> que los bancos en garantías requeridas.</a:t>
            </a:r>
          </a:p>
          <a:p>
            <a:pPr marL="342900" indent="-342900">
              <a:buFont typeface="Wingdings" panose="05000000000000000000" pitchFamily="2" charset="2"/>
              <a:buChar char="ü"/>
              <a:defRPr/>
            </a:pPr>
            <a:r>
              <a:rPr lang="es-AR" sz="2400" dirty="0">
                <a:latin typeface="+mn-lt"/>
                <a:cs typeface="Times New Roman" panose="02020603050405020304" pitchFamily="18" charset="0"/>
              </a:rPr>
              <a:t>Posibilidad de acceder al Mercado de Capitales a través de productos estructurados especialmente para Pymes.</a:t>
            </a:r>
            <a:endParaRPr lang="es-ES" sz="2400" dirty="0">
              <a:latin typeface="+mn-lt"/>
              <a:cs typeface="Times New Roman" panose="02020603050405020304" pitchFamily="18" charset="0"/>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04800" y="3048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Sociedad de Garantía</a:t>
            </a:r>
          </a:p>
          <a:p>
            <a:pPr>
              <a:defRPr/>
            </a:pPr>
            <a:r>
              <a:rPr lang="es-AR" sz="3500" b="1" dirty="0">
                <a:solidFill>
                  <a:schemeClr val="tx1"/>
                </a:solidFill>
              </a:rPr>
              <a:t>Recíproca</a:t>
            </a: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0" name="Imagen 9"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5218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Sociedad de </a:t>
            </a:r>
            <a:r>
              <a:rPr lang="es-AR" sz="3500" b="1" dirty="0" smtClean="0"/>
              <a:t>Garantí</a:t>
            </a:r>
            <a:endParaRPr lang="es-AR" sz="3500" b="1" dirty="0"/>
          </a:p>
          <a:p>
            <a:pPr>
              <a:defRPr/>
            </a:pPr>
            <a:r>
              <a:rPr lang="es-AR" sz="3500" b="1" dirty="0"/>
              <a:t>Recíproca</a:t>
            </a:r>
          </a:p>
        </p:txBody>
      </p:sp>
      <p:sp>
        <p:nvSpPr>
          <p:cNvPr id="8" name="CuadroTexto 7">
            <a:extLst/>
          </p:cNvPr>
          <p:cNvSpPr txBox="1">
            <a:spLocks noChangeArrowheads="1"/>
          </p:cNvSpPr>
          <p:nvPr/>
        </p:nvSpPr>
        <p:spPr bwMode="auto">
          <a:xfrm>
            <a:off x="354806" y="1041405"/>
            <a:ext cx="4090988"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fontAlgn="auto" hangingPunct="1">
              <a:spcBef>
                <a:spcPct val="0"/>
              </a:spcBef>
              <a:spcAft>
                <a:spcPts val="0"/>
              </a:spcAft>
              <a:buFontTx/>
              <a:buNone/>
              <a:defRPr/>
            </a:pPr>
            <a:r>
              <a:rPr lang="es-AR" altLang="es-AR" sz="1600" b="1" kern="0" dirty="0"/>
              <a:t>CPD Propios/Terceros</a:t>
            </a:r>
          </a:p>
          <a:p>
            <a:pPr algn="ctr" eaLnBrk="1" fontAlgn="auto" hangingPunct="1">
              <a:spcBef>
                <a:spcPct val="0"/>
              </a:spcBef>
              <a:spcAft>
                <a:spcPts val="0"/>
              </a:spcAft>
              <a:buFontTx/>
              <a:buNone/>
              <a:defRPr/>
            </a:pPr>
            <a:endParaRPr lang="es-AR" altLang="es-AR" sz="1600" kern="0" dirty="0"/>
          </a:p>
          <a:p>
            <a:pPr algn="ctr" eaLnBrk="1" fontAlgn="auto" hangingPunct="1">
              <a:spcBef>
                <a:spcPct val="0"/>
              </a:spcBef>
              <a:spcAft>
                <a:spcPts val="0"/>
              </a:spcAft>
              <a:buFontTx/>
              <a:buNone/>
              <a:defRPr/>
            </a:pPr>
            <a:r>
              <a:rPr lang="es-AR" altLang="es-AR" sz="1600" b="1" kern="0" dirty="0"/>
              <a:t>Beneficio</a:t>
            </a:r>
            <a:r>
              <a:rPr lang="es-AR" altLang="es-AR" sz="1600" kern="0" dirty="0"/>
              <a:t>: Permite a las </a:t>
            </a:r>
            <a:r>
              <a:rPr lang="es-AR" altLang="es-AR" sz="1600" kern="0" dirty="0" err="1"/>
              <a:t>PyMEs</a:t>
            </a:r>
            <a:r>
              <a:rPr lang="es-AR" altLang="es-AR" sz="1600" kern="0" dirty="0"/>
              <a:t> acceder al descuento de cheques en el mercado</a:t>
            </a:r>
          </a:p>
          <a:p>
            <a:pPr algn="ctr" eaLnBrk="1" fontAlgn="auto" hangingPunct="1">
              <a:spcBef>
                <a:spcPct val="0"/>
              </a:spcBef>
              <a:spcAft>
                <a:spcPts val="0"/>
              </a:spcAft>
              <a:buFontTx/>
              <a:buNone/>
              <a:defRPr/>
            </a:pPr>
            <a:r>
              <a:rPr lang="es-AR" altLang="es-AR" sz="1600" kern="0" dirty="0"/>
              <a:t>en condiciones convenientes, evitando el giro en descubierto bancario y las altas tasas de descuento del mercado informal</a:t>
            </a:r>
          </a:p>
          <a:p>
            <a:pPr algn="ctr" eaLnBrk="1" fontAlgn="auto" hangingPunct="1">
              <a:spcBef>
                <a:spcPct val="0"/>
              </a:spcBef>
              <a:spcAft>
                <a:spcPts val="0"/>
              </a:spcAft>
              <a:buFontTx/>
              <a:buNone/>
              <a:defRPr/>
            </a:pPr>
            <a:endParaRPr lang="es-AR" altLang="es-AR" sz="1600" kern="0" dirty="0"/>
          </a:p>
          <a:p>
            <a:pPr algn="ctr" eaLnBrk="1" fontAlgn="auto" hangingPunct="1">
              <a:spcBef>
                <a:spcPct val="0"/>
              </a:spcBef>
              <a:spcAft>
                <a:spcPts val="0"/>
              </a:spcAft>
              <a:buFont typeface="Arial" panose="020B0604020202020204" pitchFamily="34" charset="0"/>
              <a:buNone/>
              <a:defRPr/>
            </a:pPr>
            <a:r>
              <a:rPr lang="es-AR" altLang="es-AR" sz="1600" b="1" kern="0" dirty="0"/>
              <a:t>Montos a avalar</a:t>
            </a:r>
            <a:r>
              <a:rPr lang="es-AR" altLang="es-AR" sz="1600" kern="0" dirty="0"/>
              <a:t>: De acuerdo a capacidad de repago de la empresa. </a:t>
            </a:r>
            <a:endParaRPr lang="es-AR" altLang="es-AR" sz="1600" kern="0" dirty="0" smtClean="0"/>
          </a:p>
          <a:p>
            <a:pPr algn="ctr" eaLnBrk="1" fontAlgn="auto" hangingPunct="1">
              <a:spcBef>
                <a:spcPct val="0"/>
              </a:spcBef>
              <a:spcAft>
                <a:spcPts val="0"/>
              </a:spcAft>
              <a:buFont typeface="Arial" panose="020B0604020202020204" pitchFamily="34" charset="0"/>
              <a:buNone/>
              <a:defRPr/>
            </a:pPr>
            <a:endParaRPr lang="es-AR" altLang="es-AR" sz="1600" b="1" kern="0" dirty="0"/>
          </a:p>
          <a:p>
            <a:pPr algn="ctr" eaLnBrk="1" fontAlgn="auto" hangingPunct="1">
              <a:spcBef>
                <a:spcPct val="0"/>
              </a:spcBef>
              <a:spcAft>
                <a:spcPts val="0"/>
              </a:spcAft>
              <a:buFont typeface="Arial" panose="020B0604020202020204" pitchFamily="34" charset="0"/>
              <a:buNone/>
              <a:defRPr/>
            </a:pPr>
            <a:r>
              <a:rPr lang="es-AR" altLang="es-AR" sz="1600" b="1" kern="0" dirty="0" smtClean="0"/>
              <a:t>Destino</a:t>
            </a:r>
            <a:r>
              <a:rPr lang="es-AR" altLang="es-AR" sz="1600" kern="0" dirty="0" smtClean="0"/>
              <a:t>: Capital de Trabajo</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Contragarantías</a:t>
            </a:r>
            <a:r>
              <a:rPr lang="es-AR" altLang="es-AR" sz="1600" kern="0" dirty="0"/>
              <a:t>: Fianza y/o Garantías reales</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TNA</a:t>
            </a:r>
            <a:r>
              <a:rPr lang="es-AR" altLang="es-AR" sz="1600" kern="0" dirty="0"/>
              <a:t>: Depende de tasa negociada en el mercado </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Plazo</a:t>
            </a:r>
            <a:r>
              <a:rPr lang="es-AR" altLang="es-AR" sz="1600" kern="0" dirty="0"/>
              <a:t>: hasta 12 </a:t>
            </a:r>
            <a:r>
              <a:rPr lang="es-AR" altLang="es-AR" sz="1600" kern="0" dirty="0" smtClean="0"/>
              <a:t>meses</a:t>
            </a:r>
            <a:endParaRPr lang="es-AR" altLang="es-AR" sz="1600" kern="0" dirty="0"/>
          </a:p>
        </p:txBody>
      </p:sp>
      <p:sp>
        <p:nvSpPr>
          <p:cNvPr id="9" name="CuadroTexto 4">
            <a:extLst/>
          </p:cNvPr>
          <p:cNvSpPr txBox="1">
            <a:spLocks noChangeArrowheads="1"/>
          </p:cNvSpPr>
          <p:nvPr/>
        </p:nvSpPr>
        <p:spPr bwMode="auto">
          <a:xfrm>
            <a:off x="4543425" y="1041405"/>
            <a:ext cx="39147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fontAlgn="auto" hangingPunct="1">
              <a:spcBef>
                <a:spcPct val="0"/>
              </a:spcBef>
              <a:spcAft>
                <a:spcPts val="0"/>
              </a:spcAft>
              <a:buFontTx/>
              <a:buNone/>
              <a:defRPr/>
            </a:pPr>
            <a:r>
              <a:rPr lang="es-AR" altLang="es-AR" sz="1600" b="1" kern="0" dirty="0"/>
              <a:t>Pagaré Bursátil</a:t>
            </a:r>
          </a:p>
          <a:p>
            <a:pPr algn="ctr" eaLnBrk="1" fontAlgn="auto" hangingPunct="1">
              <a:spcBef>
                <a:spcPct val="0"/>
              </a:spcBef>
              <a:spcAft>
                <a:spcPts val="0"/>
              </a:spcAft>
              <a:buFontTx/>
              <a:buNone/>
              <a:defRPr/>
            </a:pPr>
            <a:endParaRPr lang="es-AR" altLang="es-AR" sz="1600" kern="0" dirty="0"/>
          </a:p>
          <a:p>
            <a:pPr algn="ctr" eaLnBrk="1" fontAlgn="auto" hangingPunct="1">
              <a:spcBef>
                <a:spcPct val="0"/>
              </a:spcBef>
              <a:spcAft>
                <a:spcPts val="0"/>
              </a:spcAft>
              <a:buFontTx/>
              <a:buNone/>
              <a:defRPr/>
            </a:pPr>
            <a:r>
              <a:rPr lang="es-AR" altLang="es-AR" sz="1600" b="1" kern="0" dirty="0"/>
              <a:t>Beneficio</a:t>
            </a:r>
            <a:r>
              <a:rPr lang="es-AR" altLang="es-AR" sz="1600" kern="0" dirty="0"/>
              <a:t>: Permite a las </a:t>
            </a:r>
            <a:r>
              <a:rPr lang="es-AR" altLang="es-AR" sz="1600" kern="0" dirty="0" err="1"/>
              <a:t>PyMEs</a:t>
            </a:r>
            <a:r>
              <a:rPr lang="es-AR" altLang="es-AR" sz="1600" kern="0" dirty="0"/>
              <a:t> acceder al financiamiento en el mercado bursátil a </a:t>
            </a:r>
            <a:r>
              <a:rPr lang="es-AR" altLang="es-AR" sz="1600" kern="0" dirty="0">
                <a:effectLst>
                  <a:outerShdw blurRad="38100" dist="38100" dir="2700000" algn="tl">
                    <a:srgbClr val="000000">
                      <a:alpha val="43137"/>
                    </a:srgbClr>
                  </a:outerShdw>
                </a:effectLst>
              </a:rPr>
              <a:t>mediano plazo </a:t>
            </a:r>
            <a:r>
              <a:rPr lang="es-AR" altLang="es-AR" sz="1600" kern="0" dirty="0"/>
              <a:t>(hasta 36 meses) con la posibilidad de hacerlo en pesos o dólares. </a:t>
            </a:r>
          </a:p>
          <a:p>
            <a:pPr algn="ctr" eaLnBrk="1" fontAlgn="auto" hangingPunct="1">
              <a:spcBef>
                <a:spcPct val="0"/>
              </a:spcBef>
              <a:spcAft>
                <a:spcPts val="0"/>
              </a:spcAft>
              <a:buFontTx/>
              <a:buNone/>
              <a:defRPr/>
            </a:pPr>
            <a:endParaRPr lang="es-AR" altLang="es-AR" sz="1600" kern="0" dirty="0"/>
          </a:p>
          <a:p>
            <a:pPr algn="ctr" eaLnBrk="1" fontAlgn="auto" hangingPunct="1">
              <a:spcBef>
                <a:spcPct val="0"/>
              </a:spcBef>
              <a:spcAft>
                <a:spcPts val="0"/>
              </a:spcAft>
              <a:buFontTx/>
              <a:buNone/>
              <a:defRPr/>
            </a:pPr>
            <a:r>
              <a:rPr lang="es-AR" altLang="es-AR" sz="1600" b="1" kern="0" dirty="0"/>
              <a:t>Montos a avalar</a:t>
            </a:r>
            <a:r>
              <a:rPr lang="es-AR" altLang="es-AR" sz="1600" kern="0" dirty="0"/>
              <a:t>: De acuerdo a capacidad de repago de la empresa </a:t>
            </a:r>
            <a:endParaRPr lang="es-AR" altLang="es-AR" sz="1600" kern="0" dirty="0" smtClean="0"/>
          </a:p>
          <a:p>
            <a:pPr algn="ctr" eaLnBrk="1" fontAlgn="auto" hangingPunct="1">
              <a:spcBef>
                <a:spcPct val="0"/>
              </a:spcBef>
              <a:spcAft>
                <a:spcPts val="0"/>
              </a:spcAft>
              <a:buFontTx/>
              <a:buNone/>
              <a:defRPr/>
            </a:pPr>
            <a:endParaRPr lang="es-AR" altLang="es-AR" sz="1600" kern="0" dirty="0"/>
          </a:p>
          <a:p>
            <a:pPr algn="ctr" eaLnBrk="1" fontAlgn="auto" hangingPunct="1">
              <a:spcBef>
                <a:spcPct val="0"/>
              </a:spcBef>
              <a:spcAft>
                <a:spcPts val="0"/>
              </a:spcAft>
              <a:buFontTx/>
              <a:buNone/>
              <a:defRPr/>
            </a:pPr>
            <a:r>
              <a:rPr lang="es-AR" altLang="es-AR" sz="1600" b="1" kern="0" dirty="0"/>
              <a:t>Destino</a:t>
            </a:r>
            <a:r>
              <a:rPr lang="es-AR" altLang="es-AR" sz="1600" kern="0" dirty="0"/>
              <a:t>: Capital de Trabajo o Inversión </a:t>
            </a:r>
            <a:r>
              <a:rPr lang="es-AR" altLang="es-AR" sz="1600" kern="0" dirty="0" smtClean="0"/>
              <a:t>Productiva</a:t>
            </a:r>
          </a:p>
          <a:p>
            <a:pPr algn="ctr" eaLnBrk="1" fontAlgn="auto" hangingPunct="1">
              <a:spcBef>
                <a:spcPct val="0"/>
              </a:spcBef>
              <a:spcAft>
                <a:spcPts val="0"/>
              </a:spcAft>
              <a:buFontTx/>
              <a:buNone/>
              <a:defRPr/>
            </a:pPr>
            <a:endParaRPr lang="es-AR" altLang="es-AR" sz="1600" kern="0" dirty="0"/>
          </a:p>
          <a:p>
            <a:pPr algn="ctr" eaLnBrk="1" fontAlgn="auto" hangingPunct="1">
              <a:spcBef>
                <a:spcPct val="0"/>
              </a:spcBef>
              <a:spcAft>
                <a:spcPts val="0"/>
              </a:spcAft>
              <a:buFontTx/>
              <a:buNone/>
              <a:defRPr/>
            </a:pPr>
            <a:r>
              <a:rPr lang="es-AR" altLang="es-AR" sz="1600" b="1" kern="0" dirty="0"/>
              <a:t>Contragarantías</a:t>
            </a:r>
            <a:r>
              <a:rPr lang="es-AR" altLang="es-AR" sz="1600" kern="0" dirty="0"/>
              <a:t>: Fianza y/o Garantías reales</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TNA</a:t>
            </a:r>
            <a:r>
              <a:rPr lang="es-AR" altLang="es-AR" sz="1600" kern="0" dirty="0"/>
              <a:t>: Depende de tasa vigente en el mercado</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Moneda</a:t>
            </a:r>
            <a:r>
              <a:rPr lang="es-AR" altLang="es-AR" sz="1600" kern="0" dirty="0"/>
              <a:t>: Pesos o Dólares</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Plazo</a:t>
            </a:r>
            <a:r>
              <a:rPr lang="es-AR" altLang="es-AR" sz="1600" b="1" kern="0" dirty="0"/>
              <a:t>: </a:t>
            </a:r>
            <a:r>
              <a:rPr lang="es-AR" altLang="es-AR" sz="1600" kern="0" dirty="0"/>
              <a:t>6 a 36 meses </a:t>
            </a:r>
          </a:p>
        </p:txBody>
      </p:sp>
      <p:cxnSp>
        <p:nvCxnSpPr>
          <p:cNvPr id="10" name="Conector recto 9"/>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304800" y="50805"/>
            <a:ext cx="6928513"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solidFill>
                  <a:schemeClr val="tx1"/>
                </a:solidFill>
              </a:rPr>
              <a:t>Sociedad de </a:t>
            </a:r>
            <a:r>
              <a:rPr lang="es-AR" sz="3500" b="1" dirty="0" smtClean="0">
                <a:solidFill>
                  <a:schemeClr val="tx1"/>
                </a:solidFill>
              </a:rPr>
              <a:t>Garantía Recíproca</a:t>
            </a:r>
            <a:endParaRPr lang="es-AR" sz="3500" b="1" dirty="0">
              <a:solidFill>
                <a:schemeClr val="tx1"/>
              </a:solidFill>
            </a:endParaRPr>
          </a:p>
        </p:txBody>
      </p:sp>
      <p:pic>
        <p:nvPicPr>
          <p:cNvPr id="12" name="Imagen 11"/>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rotWithShape="1">
          <a:blip r:embed="rId3"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14" name="Imagen 13"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5540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Sociedad de </a:t>
            </a:r>
            <a:r>
              <a:rPr lang="es-AR" sz="3500" b="1" dirty="0" smtClean="0"/>
              <a:t>Garantí</a:t>
            </a:r>
            <a:endParaRPr lang="es-AR" sz="3500" b="1" dirty="0"/>
          </a:p>
          <a:p>
            <a:pPr>
              <a:defRPr/>
            </a:pPr>
            <a:r>
              <a:rPr lang="es-AR" sz="3500" b="1" dirty="0"/>
              <a:t>Recíproca</a:t>
            </a:r>
          </a:p>
        </p:txBody>
      </p:sp>
      <p:sp>
        <p:nvSpPr>
          <p:cNvPr id="10" name="CuadroTexto 4">
            <a:extLst/>
          </p:cNvPr>
          <p:cNvSpPr txBox="1">
            <a:spLocks noChangeArrowheads="1"/>
          </p:cNvSpPr>
          <p:nvPr/>
        </p:nvSpPr>
        <p:spPr bwMode="auto">
          <a:xfrm>
            <a:off x="375342" y="353728"/>
            <a:ext cx="386715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fontAlgn="auto" hangingPunct="1">
              <a:spcBef>
                <a:spcPct val="0"/>
              </a:spcBef>
              <a:spcAft>
                <a:spcPts val="0"/>
              </a:spcAft>
              <a:buFontTx/>
              <a:buNone/>
              <a:defRPr/>
            </a:pPr>
            <a:r>
              <a:rPr lang="es-AR" altLang="es-AR" sz="1600" b="1" kern="0" dirty="0"/>
              <a:t>ON SIMPLE</a:t>
            </a:r>
          </a:p>
          <a:p>
            <a:pPr algn="ctr" eaLnBrk="1" fontAlgn="auto" hangingPunct="1">
              <a:spcBef>
                <a:spcPct val="0"/>
              </a:spcBef>
              <a:spcAft>
                <a:spcPts val="0"/>
              </a:spcAft>
              <a:buFontTx/>
              <a:buNone/>
              <a:defRPr/>
            </a:pPr>
            <a:endParaRPr lang="es-AR" altLang="es-AR" sz="1600" b="1" kern="0" dirty="0"/>
          </a:p>
          <a:p>
            <a:pPr algn="ctr" eaLnBrk="1" fontAlgn="auto" hangingPunct="1">
              <a:spcBef>
                <a:spcPct val="0"/>
              </a:spcBef>
              <a:spcAft>
                <a:spcPts val="0"/>
              </a:spcAft>
              <a:buFontTx/>
              <a:buNone/>
              <a:defRPr/>
            </a:pPr>
            <a:r>
              <a:rPr lang="es-AR" altLang="es-AR" sz="1600" b="1" kern="0" dirty="0"/>
              <a:t>Beneficio</a:t>
            </a:r>
            <a:r>
              <a:rPr lang="es-AR" altLang="es-AR" sz="1600" kern="0" dirty="0"/>
              <a:t>: Permite a las </a:t>
            </a:r>
            <a:r>
              <a:rPr lang="es-AR" altLang="es-AR" sz="1600" kern="0" dirty="0" err="1"/>
              <a:t>PyMEs</a:t>
            </a:r>
            <a:r>
              <a:rPr lang="es-AR" altLang="es-AR" sz="1600" kern="0" dirty="0"/>
              <a:t> financiarse a través del mercado bursátil a </a:t>
            </a:r>
            <a:r>
              <a:rPr lang="es-AR" altLang="es-AR" sz="1600" kern="0" dirty="0">
                <a:effectLst>
                  <a:outerShdw blurRad="38100" dist="38100" dir="2700000" algn="tl">
                    <a:srgbClr val="000000">
                      <a:alpha val="43137"/>
                    </a:srgbClr>
                  </a:outerShdw>
                </a:effectLst>
              </a:rPr>
              <a:t>largo plazo</a:t>
            </a:r>
            <a:r>
              <a:rPr lang="es-AR" altLang="es-AR" sz="1600" kern="0" dirty="0"/>
              <a:t>, pudiendo organizar el pago de servicios en base al flujo de fondos previsto. Además, el hecho de emitir una ON en el mercado bursátil le da a la </a:t>
            </a:r>
            <a:r>
              <a:rPr lang="es-AR" altLang="es-AR" sz="1600" kern="0" dirty="0" err="1"/>
              <a:t>PyME</a:t>
            </a:r>
            <a:r>
              <a:rPr lang="es-AR" altLang="es-AR" sz="1600" kern="0" dirty="0"/>
              <a:t> una imagen muy profesional frente a los mercados financieros.</a:t>
            </a:r>
          </a:p>
          <a:p>
            <a:pPr algn="ctr" eaLnBrk="1" fontAlgn="auto" hangingPunct="1">
              <a:spcBef>
                <a:spcPct val="0"/>
              </a:spcBef>
              <a:spcAft>
                <a:spcPts val="0"/>
              </a:spcAft>
              <a:buFontTx/>
              <a:buNone/>
              <a:defRPr/>
            </a:pPr>
            <a:endParaRPr lang="es-AR" altLang="es-AR" sz="1600" kern="0" dirty="0"/>
          </a:p>
          <a:p>
            <a:pPr algn="ctr" eaLnBrk="1" fontAlgn="auto" hangingPunct="1">
              <a:spcBef>
                <a:spcPct val="0"/>
              </a:spcBef>
              <a:spcAft>
                <a:spcPts val="0"/>
              </a:spcAft>
              <a:buFontTx/>
              <a:buNone/>
              <a:defRPr/>
            </a:pPr>
            <a:r>
              <a:rPr lang="es-AR" altLang="es-AR" sz="1600" b="1" kern="0" dirty="0" smtClean="0"/>
              <a:t>Destino</a:t>
            </a:r>
            <a:r>
              <a:rPr lang="es-AR" altLang="es-AR" sz="1600" kern="0" dirty="0"/>
              <a:t>: Capital de Trabajo o Inversión Productiva</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Contragarantías</a:t>
            </a:r>
            <a:r>
              <a:rPr lang="es-AR" altLang="es-AR" sz="1600" kern="0" dirty="0"/>
              <a:t>: Fianza y/o Garantías reales</a:t>
            </a:r>
          </a:p>
          <a:p>
            <a:pPr algn="ctr" eaLnBrk="1" fontAlgn="auto" hangingPunct="1">
              <a:spcBef>
                <a:spcPct val="0"/>
              </a:spcBef>
              <a:spcAft>
                <a:spcPts val="0"/>
              </a:spcAft>
              <a:buFontTx/>
              <a:buNone/>
              <a:defRPr/>
            </a:pPr>
            <a:endParaRPr lang="es-AR" altLang="es-AR" sz="1600" b="1" kern="0" dirty="0" smtClean="0"/>
          </a:p>
          <a:p>
            <a:pPr algn="ctr" eaLnBrk="1" fontAlgn="auto" hangingPunct="1">
              <a:spcBef>
                <a:spcPct val="0"/>
              </a:spcBef>
              <a:spcAft>
                <a:spcPts val="0"/>
              </a:spcAft>
              <a:buFontTx/>
              <a:buNone/>
              <a:defRPr/>
            </a:pPr>
            <a:r>
              <a:rPr lang="es-AR" altLang="es-AR" sz="1600" b="1" kern="0" dirty="0" smtClean="0"/>
              <a:t>TNA</a:t>
            </a:r>
            <a:r>
              <a:rPr lang="es-AR" altLang="es-AR" sz="1600" kern="0" dirty="0"/>
              <a:t>: Depende de la tasa validada al momento de la </a:t>
            </a:r>
            <a:r>
              <a:rPr lang="es-AR" altLang="es-AR" sz="1600" kern="0" dirty="0" smtClean="0"/>
              <a:t>colocación</a:t>
            </a:r>
          </a:p>
          <a:p>
            <a:pPr algn="ctr">
              <a:spcBef>
                <a:spcPct val="0"/>
              </a:spcBef>
              <a:buNone/>
              <a:defRPr/>
            </a:pPr>
            <a:endParaRPr lang="es-AR" altLang="es-AR" sz="1600" b="1" kern="0" dirty="0" smtClean="0"/>
          </a:p>
          <a:p>
            <a:pPr algn="ctr">
              <a:spcBef>
                <a:spcPct val="0"/>
              </a:spcBef>
              <a:buNone/>
              <a:defRPr/>
            </a:pPr>
            <a:r>
              <a:rPr lang="es-AR" altLang="es-AR" sz="1600" b="1" kern="0" dirty="0" smtClean="0"/>
              <a:t>Moneda</a:t>
            </a:r>
            <a:r>
              <a:rPr lang="es-AR" altLang="es-AR" sz="1600" kern="0" dirty="0"/>
              <a:t>: Pesos o Dólares</a:t>
            </a:r>
          </a:p>
          <a:p>
            <a:pPr algn="ctr">
              <a:spcBef>
                <a:spcPct val="0"/>
              </a:spcBef>
              <a:defRPr/>
            </a:pPr>
            <a:endParaRPr lang="es-AR" altLang="es-AR" sz="1600" b="1" kern="0" dirty="0"/>
          </a:p>
          <a:p>
            <a:pPr algn="ctr">
              <a:spcBef>
                <a:spcPct val="0"/>
              </a:spcBef>
              <a:buNone/>
              <a:defRPr/>
            </a:pPr>
            <a:r>
              <a:rPr lang="es-AR" altLang="es-AR" sz="1600" b="1" kern="0" dirty="0"/>
              <a:t>Plazo: </a:t>
            </a:r>
            <a:r>
              <a:rPr lang="es-AR" altLang="es-AR" sz="1600" kern="0" dirty="0"/>
              <a:t>Hasta 5 años</a:t>
            </a:r>
          </a:p>
          <a:p>
            <a:pPr algn="ctr" eaLnBrk="1" fontAlgn="auto" hangingPunct="1">
              <a:spcBef>
                <a:spcPct val="0"/>
              </a:spcBef>
              <a:spcAft>
                <a:spcPts val="0"/>
              </a:spcAft>
              <a:buFontTx/>
              <a:buNone/>
              <a:defRPr/>
            </a:pPr>
            <a:endParaRPr lang="es-AR" altLang="es-AR" sz="1600" b="1" kern="0" dirty="0" smtClean="0"/>
          </a:p>
        </p:txBody>
      </p:sp>
      <p:pic>
        <p:nvPicPr>
          <p:cNvPr id="13" name="Imagen 12" descr="I:\PROGRAMAS DE LA BCSF\COMISIÓN CAPACITACIÓN\Logos\BOLSA DE COMERCIO logo formacion.jpg"/>
          <p:cNvPicPr/>
          <p:nvPr/>
        </p:nvPicPr>
        <p:blipFill rotWithShape="1">
          <a:blip r:embed="rId2"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4" name="Imagen 13"/>
          <p:cNvPicPr/>
          <p:nvPr/>
        </p:nvPicPr>
        <p:blipFill rotWithShape="1">
          <a:blip r:embed="rId3"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cxnSp>
        <p:nvCxnSpPr>
          <p:cNvPr id="16" name="Conector recto 15"/>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Imagen 16"/>
          <p:cNvPicPr/>
          <p:nvPr/>
        </p:nvPicPr>
        <p:blipFill rotWithShape="1">
          <a:blip r:embed="rId4"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18"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4970" y="4909188"/>
            <a:ext cx="31718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5371" y="1107280"/>
            <a:ext cx="40957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542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2" name="Rectángulo 1"/>
          <p:cNvSpPr/>
          <p:nvPr/>
        </p:nvSpPr>
        <p:spPr>
          <a:xfrm>
            <a:off x="544671" y="697556"/>
            <a:ext cx="8399463" cy="5264150"/>
          </a:xfrm>
          <a:prstGeom prst="rect">
            <a:avLst/>
          </a:prstGeom>
        </p:spPr>
        <p:txBody>
          <a:bodyPr>
            <a:spAutoFit/>
          </a:bodyPr>
          <a:lstStyle/>
          <a:p>
            <a:pPr>
              <a:defRPr/>
            </a:pPr>
            <a:r>
              <a:rPr lang="es-ES" sz="2400" dirty="0">
                <a:latin typeface="+mn-lt"/>
              </a:rPr>
              <a:t>La Unidad de Información Financiera es el </a:t>
            </a:r>
          </a:p>
          <a:p>
            <a:pPr>
              <a:defRPr/>
            </a:pPr>
            <a:r>
              <a:rPr lang="es-ES" sz="2400" dirty="0">
                <a:latin typeface="+mn-lt"/>
              </a:rPr>
              <a:t>organismo con autonomía y autarquía financiera</a:t>
            </a:r>
          </a:p>
          <a:p>
            <a:pPr>
              <a:defRPr/>
            </a:pPr>
            <a:r>
              <a:rPr lang="es-ES" sz="2400" dirty="0">
                <a:latin typeface="+mn-lt"/>
              </a:rPr>
              <a:t>a cargo del análisis, el tratamiento y la transmisión</a:t>
            </a:r>
          </a:p>
          <a:p>
            <a:pPr>
              <a:defRPr/>
            </a:pPr>
            <a:r>
              <a:rPr lang="es-ES" sz="2400" dirty="0">
                <a:latin typeface="+mn-lt"/>
              </a:rPr>
              <a:t>de información a los efectos de prevenir e impedir</a:t>
            </a:r>
          </a:p>
          <a:p>
            <a:pPr>
              <a:defRPr/>
            </a:pPr>
            <a:r>
              <a:rPr lang="es-ES" sz="2400" dirty="0">
                <a:latin typeface="+mn-lt"/>
              </a:rPr>
              <a:t>el Lavado de Activos (LA) y la Financiación del Terrorismo (FT).</a:t>
            </a:r>
          </a:p>
          <a:p>
            <a:pPr>
              <a:defRPr/>
            </a:pPr>
            <a:endParaRPr lang="es-ES" sz="2400" dirty="0">
              <a:latin typeface="+mn-lt"/>
            </a:endParaRPr>
          </a:p>
          <a:p>
            <a:pPr>
              <a:defRPr/>
            </a:pPr>
            <a:r>
              <a:rPr lang="es-ES" sz="2400" dirty="0">
                <a:latin typeface="+mn-lt"/>
              </a:rPr>
              <a:t>Se denomina </a:t>
            </a:r>
            <a:r>
              <a:rPr lang="es-ES" sz="2400" i="1" dirty="0">
                <a:latin typeface="+mn-lt"/>
              </a:rPr>
              <a:t>Lavado de Activos </a:t>
            </a:r>
            <a:r>
              <a:rPr lang="es-ES" sz="2400" dirty="0">
                <a:latin typeface="+mn-lt"/>
              </a:rPr>
              <a:t>al proceso en virtud del cual los activos de origen ilícito se integran en el sistema económico legal con apariencia de haber sido obtenidos en forma lícita.</a:t>
            </a:r>
          </a:p>
          <a:p>
            <a:pPr>
              <a:defRPr/>
            </a:pPr>
            <a:endParaRPr lang="es-ES" sz="2400" dirty="0">
              <a:latin typeface="+mn-lt"/>
            </a:endParaRPr>
          </a:p>
          <a:p>
            <a:pPr>
              <a:defRPr/>
            </a:pPr>
            <a:r>
              <a:rPr lang="es-ES" sz="2400" dirty="0">
                <a:latin typeface="+mn-lt"/>
              </a:rPr>
              <a:t>Detrás de toda acción terrorista existe una red de financiamiento que le da sustento. El terrorismo puede financiarse tanto con bienes lícitos como ilícitos, en cuyo caso se encuentra íntimamente ligado al Lavado de Dinero.</a:t>
            </a:r>
          </a:p>
        </p:txBody>
      </p:sp>
      <p:pic>
        <p:nvPicPr>
          <p:cNvPr id="5837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2171" y="177004"/>
            <a:ext cx="17319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7" name="Imagen 6"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8503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2" name="Rectángulo 1"/>
          <p:cNvSpPr/>
          <p:nvPr/>
        </p:nvSpPr>
        <p:spPr>
          <a:xfrm>
            <a:off x="594042" y="792958"/>
            <a:ext cx="8399463" cy="4524375"/>
          </a:xfrm>
          <a:prstGeom prst="rect">
            <a:avLst/>
          </a:prstGeom>
        </p:spPr>
        <p:txBody>
          <a:bodyPr>
            <a:spAutoFit/>
          </a:bodyPr>
          <a:lstStyle/>
          <a:p>
            <a:pPr>
              <a:defRPr/>
            </a:pPr>
            <a:r>
              <a:rPr lang="es-ES" sz="2400" dirty="0">
                <a:latin typeface="+mn-lt"/>
              </a:rPr>
              <a:t>Sujetos Obligados:</a:t>
            </a:r>
          </a:p>
          <a:p>
            <a:pPr>
              <a:defRPr/>
            </a:pPr>
            <a:r>
              <a:rPr lang="es-ES" sz="2400" dirty="0">
                <a:latin typeface="+mn-lt"/>
              </a:rPr>
              <a:t>	Entidades Financieras</a:t>
            </a:r>
          </a:p>
          <a:p>
            <a:pPr>
              <a:defRPr/>
            </a:pPr>
            <a:r>
              <a:rPr lang="es-ES" sz="2400" dirty="0">
                <a:latin typeface="+mn-lt"/>
              </a:rPr>
              <a:t>	Agentes del Mercado de Capitales</a:t>
            </a:r>
          </a:p>
          <a:p>
            <a:pPr>
              <a:defRPr/>
            </a:pPr>
            <a:r>
              <a:rPr lang="es-ES" sz="2400" dirty="0">
                <a:latin typeface="+mn-lt"/>
              </a:rPr>
              <a:t>	Compañías de Seguros</a:t>
            </a:r>
          </a:p>
          <a:p>
            <a:pPr>
              <a:defRPr/>
            </a:pPr>
            <a:r>
              <a:rPr lang="es-ES" sz="2400" dirty="0">
                <a:latin typeface="+mn-lt"/>
              </a:rPr>
              <a:t>	Escribanos Públicos</a:t>
            </a:r>
          </a:p>
          <a:p>
            <a:pPr>
              <a:defRPr/>
            </a:pPr>
            <a:r>
              <a:rPr lang="es-ES" sz="2400" dirty="0">
                <a:latin typeface="+mn-lt"/>
              </a:rPr>
              <a:t>	Contadores</a:t>
            </a:r>
          </a:p>
          <a:p>
            <a:pPr>
              <a:defRPr/>
            </a:pPr>
            <a:r>
              <a:rPr lang="es-ES" sz="2400" dirty="0">
                <a:latin typeface="+mn-lt"/>
              </a:rPr>
              <a:t>	Cooperativas y Mutuales</a:t>
            </a:r>
          </a:p>
          <a:p>
            <a:pPr>
              <a:defRPr/>
            </a:pPr>
            <a:r>
              <a:rPr lang="es-ES" sz="2400" dirty="0">
                <a:latin typeface="+mn-lt"/>
              </a:rPr>
              <a:t>	</a:t>
            </a:r>
          </a:p>
          <a:p>
            <a:pPr>
              <a:defRPr/>
            </a:pPr>
            <a:r>
              <a:rPr lang="es-ES" sz="2400" dirty="0">
                <a:latin typeface="+mn-lt"/>
              </a:rPr>
              <a:t>Obligaciones:</a:t>
            </a:r>
          </a:p>
          <a:p>
            <a:pPr>
              <a:defRPr/>
            </a:pPr>
            <a:r>
              <a:rPr lang="es-ES" sz="2400" dirty="0">
                <a:latin typeface="+mn-lt"/>
              </a:rPr>
              <a:t>	Reportes de Operaciones Sospechosas (ROS)</a:t>
            </a:r>
          </a:p>
          <a:p>
            <a:pPr>
              <a:defRPr/>
            </a:pPr>
            <a:r>
              <a:rPr lang="es-ES" sz="2400" dirty="0">
                <a:latin typeface="+mn-lt"/>
              </a:rPr>
              <a:t>	Reportes Sistemáticos Mensuales (RSM)</a:t>
            </a:r>
          </a:p>
          <a:p>
            <a:pPr>
              <a:defRPr/>
            </a:pPr>
            <a:r>
              <a:rPr lang="es-ES" sz="2400" dirty="0">
                <a:latin typeface="+mn-lt"/>
              </a:rPr>
              <a:t>	Reportes Sistemáticos Anuales (RSA)</a:t>
            </a:r>
          </a:p>
        </p:txBody>
      </p:sp>
      <p:pic>
        <p:nvPicPr>
          <p:cNvPr id="59399"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9465" y="131394"/>
            <a:ext cx="17319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7" name="Imagen 6"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6596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AR" sz="3500" b="1" dirty="0"/>
          </a:p>
        </p:txBody>
      </p:sp>
      <p:sp>
        <p:nvSpPr>
          <p:cNvPr id="2" name="CuadroTexto 1"/>
          <p:cNvSpPr txBox="1"/>
          <p:nvPr/>
        </p:nvSpPr>
        <p:spPr>
          <a:xfrm>
            <a:off x="774312" y="937679"/>
            <a:ext cx="8077200" cy="3786188"/>
          </a:xfrm>
          <a:prstGeom prst="rect">
            <a:avLst/>
          </a:prstGeom>
          <a:noFill/>
        </p:spPr>
        <p:txBody>
          <a:bodyPr>
            <a:spAutoFit/>
          </a:bodyPr>
          <a:lstStyle/>
          <a:p>
            <a:pPr>
              <a:defRPr/>
            </a:pPr>
            <a:r>
              <a:rPr lang="es-ES" sz="2400" dirty="0">
                <a:latin typeface="+mn-lt"/>
              </a:rPr>
              <a:t>Según mi </a:t>
            </a:r>
            <a:r>
              <a:rPr lang="es-ES" sz="2400" b="1" dirty="0">
                <a:latin typeface="+mn-lt"/>
              </a:rPr>
              <a:t>Objetivo</a:t>
            </a:r>
            <a:r>
              <a:rPr lang="es-ES" sz="2400" dirty="0">
                <a:latin typeface="+mn-lt"/>
              </a:rPr>
              <a:t>	  Administración de Flujo de Fondos</a:t>
            </a:r>
          </a:p>
          <a:p>
            <a:pPr>
              <a:defRPr/>
            </a:pPr>
            <a:r>
              <a:rPr lang="es-ES" sz="2400" dirty="0">
                <a:latin typeface="+mn-lt"/>
              </a:rPr>
              <a:t>			  Cobertura</a:t>
            </a:r>
          </a:p>
          <a:p>
            <a:pPr>
              <a:defRPr/>
            </a:pPr>
            <a:r>
              <a:rPr lang="es-ES" sz="2400" dirty="0">
                <a:latin typeface="+mn-lt"/>
              </a:rPr>
              <a:t>			  Ahorros de Mediano y Largo Plazo</a:t>
            </a:r>
          </a:p>
          <a:p>
            <a:pPr>
              <a:defRPr/>
            </a:pPr>
            <a:r>
              <a:rPr lang="es-ES" sz="2400" dirty="0">
                <a:latin typeface="+mn-lt"/>
              </a:rPr>
              <a:t>			  Financiamiento</a:t>
            </a:r>
          </a:p>
          <a:p>
            <a:pPr>
              <a:defRPr/>
            </a:pPr>
            <a:endParaRPr lang="es-ES" sz="2400" dirty="0">
              <a:latin typeface="+mn-lt"/>
            </a:endParaRPr>
          </a:p>
          <a:p>
            <a:pPr>
              <a:defRPr/>
            </a:pPr>
            <a:r>
              <a:rPr lang="es-ES" sz="2400" dirty="0">
                <a:latin typeface="+mn-lt"/>
              </a:rPr>
              <a:t>       Mi Elección		</a:t>
            </a:r>
          </a:p>
          <a:p>
            <a:pPr>
              <a:defRPr/>
            </a:pPr>
            <a:endParaRPr lang="es-ES" sz="2400" dirty="0">
              <a:latin typeface="+mn-lt"/>
            </a:endParaRPr>
          </a:p>
          <a:p>
            <a:pPr>
              <a:defRPr/>
            </a:pPr>
            <a:r>
              <a:rPr lang="es-ES" sz="2400" dirty="0">
                <a:latin typeface="+mn-lt"/>
              </a:rPr>
              <a:t>		</a:t>
            </a:r>
          </a:p>
          <a:p>
            <a:pPr>
              <a:defRPr/>
            </a:pPr>
            <a:r>
              <a:rPr lang="es-ES" sz="2400" dirty="0">
                <a:latin typeface="+mn-lt"/>
              </a:rPr>
              <a:t>Mi objetivo debe incluir	Valoración del </a:t>
            </a:r>
            <a:r>
              <a:rPr lang="es-ES" sz="2400" b="1" dirty="0">
                <a:latin typeface="+mn-lt"/>
              </a:rPr>
              <a:t>Riesgo</a:t>
            </a:r>
          </a:p>
          <a:p>
            <a:pPr>
              <a:defRPr/>
            </a:pPr>
            <a:r>
              <a:rPr lang="es-ES" sz="2400" dirty="0">
                <a:latin typeface="+mn-lt"/>
              </a:rPr>
              <a:t>				</a:t>
            </a:r>
            <a:r>
              <a:rPr lang="es-ES" sz="2400" b="1" dirty="0">
                <a:latin typeface="+mn-lt"/>
              </a:rPr>
              <a:t>Horizonte</a:t>
            </a:r>
            <a:r>
              <a:rPr lang="es-ES" sz="2400" dirty="0">
                <a:latin typeface="+mn-lt"/>
              </a:rPr>
              <a:t> de Inversión</a:t>
            </a:r>
          </a:p>
        </p:txBody>
      </p:sp>
      <p:sp>
        <p:nvSpPr>
          <p:cNvPr id="3" name="Flecha abajo 2"/>
          <p:cNvSpPr/>
          <p:nvPr/>
        </p:nvSpPr>
        <p:spPr>
          <a:xfrm>
            <a:off x="1804916" y="1638300"/>
            <a:ext cx="381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9" name="Imagen 8"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896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AR" sz="3500" b="1" dirty="0">
              <a:solidFill>
                <a:srgbClr val="FF0000"/>
              </a:solidFill>
            </a:endParaRPr>
          </a:p>
        </p:txBody>
      </p:sp>
      <p:sp>
        <p:nvSpPr>
          <p:cNvPr id="3" name="Rectángulo 2"/>
          <p:cNvSpPr/>
          <p:nvPr/>
        </p:nvSpPr>
        <p:spPr>
          <a:xfrm>
            <a:off x="820550" y="1067444"/>
            <a:ext cx="7696200" cy="4894262"/>
          </a:xfrm>
          <a:prstGeom prst="rect">
            <a:avLst/>
          </a:prstGeom>
        </p:spPr>
        <p:txBody>
          <a:bodyPr>
            <a:spAutoFit/>
          </a:bodyPr>
          <a:lstStyle/>
          <a:p>
            <a:pPr>
              <a:defRPr/>
            </a:pPr>
            <a:r>
              <a:rPr lang="es-ES" sz="2400" dirty="0">
                <a:latin typeface="+mn-lt"/>
              </a:rPr>
              <a:t>e) Fomentar la simplificación y así lograr una mayor liquidez y competitividad; </a:t>
            </a:r>
            <a:br>
              <a:rPr lang="es-ES" sz="2400" dirty="0">
                <a:latin typeface="+mn-lt"/>
              </a:rPr>
            </a:br>
            <a:r>
              <a:rPr lang="es-ES" sz="2400" dirty="0">
                <a:latin typeface="+mn-lt"/>
              </a:rPr>
              <a:t/>
            </a:r>
            <a:br>
              <a:rPr lang="es-ES" sz="2400" dirty="0">
                <a:latin typeface="+mn-lt"/>
              </a:rPr>
            </a:br>
            <a:r>
              <a:rPr lang="es-ES" sz="2400" dirty="0">
                <a:latin typeface="+mn-lt"/>
              </a:rPr>
              <a:t>f) Reducir el riesgo sistémico en los mercados de capitales mediante acciones y resoluciones tendientes a contar con mercados más seguros conforme las mejores prácticas internacionales;</a:t>
            </a:r>
            <a:br>
              <a:rPr lang="es-ES" sz="2400" dirty="0">
                <a:latin typeface="+mn-lt"/>
              </a:rPr>
            </a:br>
            <a:endParaRPr lang="es-ES" sz="2400" dirty="0">
              <a:latin typeface="+mn-lt"/>
            </a:endParaRPr>
          </a:p>
          <a:p>
            <a:pPr>
              <a:defRPr/>
            </a:pPr>
            <a:r>
              <a:rPr lang="es-ES" sz="2400" dirty="0">
                <a:latin typeface="+mn-lt"/>
              </a:rPr>
              <a:t>g) Propender a la integridad y transparencia de los mercados de capitales;</a:t>
            </a:r>
            <a:br>
              <a:rPr lang="es-ES" sz="2400" dirty="0">
                <a:latin typeface="+mn-lt"/>
              </a:rPr>
            </a:br>
            <a:r>
              <a:rPr lang="es-ES" sz="2400" dirty="0">
                <a:latin typeface="+mn-lt"/>
              </a:rPr>
              <a:t/>
            </a:r>
            <a:br>
              <a:rPr lang="es-ES" sz="2400" dirty="0">
                <a:latin typeface="+mn-lt"/>
              </a:rPr>
            </a:br>
            <a:r>
              <a:rPr lang="es-ES" sz="2400" dirty="0">
                <a:latin typeface="+mn-lt"/>
              </a:rPr>
              <a:t>h) Propender a la inclusión financiera.</a:t>
            </a:r>
          </a:p>
          <a:p>
            <a:pPr>
              <a:defRPr/>
            </a:pP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9815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Mitos </a:t>
            </a:r>
            <a:r>
              <a:rPr lang="es-AR" sz="3500" b="1" dirty="0" smtClean="0"/>
              <a:t>de</a:t>
            </a:r>
            <a:endParaRPr lang="es-AR" sz="3500" b="1" dirty="0"/>
          </a:p>
          <a:p>
            <a:pPr>
              <a:defRPr/>
            </a:pPr>
            <a:r>
              <a:rPr lang="es-AR" sz="3500" b="1" dirty="0"/>
              <a:t>Capitales</a:t>
            </a:r>
          </a:p>
        </p:txBody>
      </p:sp>
      <p:sp>
        <p:nvSpPr>
          <p:cNvPr id="2" name="CuadroTexto 1"/>
          <p:cNvSpPr txBox="1"/>
          <p:nvPr/>
        </p:nvSpPr>
        <p:spPr>
          <a:xfrm>
            <a:off x="1143000" y="1865313"/>
            <a:ext cx="7086600" cy="4064000"/>
          </a:xfrm>
          <a:prstGeom prst="rect">
            <a:avLst/>
          </a:prstGeom>
          <a:noFill/>
        </p:spPr>
        <p:txBody>
          <a:bodyPr>
            <a:spAutoFit/>
          </a:bodyPr>
          <a:lstStyle/>
          <a:p>
            <a:pPr>
              <a:defRPr/>
            </a:pPr>
            <a:r>
              <a:rPr lang="es-ES" sz="2400" dirty="0">
                <a:latin typeface="+mn-lt"/>
              </a:rPr>
              <a:t>Invertir en la bolsa es solo para millonarios.</a:t>
            </a:r>
          </a:p>
          <a:p>
            <a:pPr>
              <a:defRPr/>
            </a:pPr>
            <a:endParaRPr lang="es-ES" sz="2400" dirty="0">
              <a:latin typeface="+mn-lt"/>
            </a:endParaRPr>
          </a:p>
          <a:p>
            <a:pPr>
              <a:defRPr/>
            </a:pPr>
            <a:r>
              <a:rPr lang="es-ES" sz="2400" dirty="0">
                <a:latin typeface="+mn-lt"/>
              </a:rPr>
              <a:t>Invertir en la bolsa es muy complicado, es solo para especialistas.</a:t>
            </a:r>
          </a:p>
          <a:p>
            <a:pPr>
              <a:defRPr/>
            </a:pPr>
            <a:endParaRPr lang="es-ES" sz="2400" dirty="0">
              <a:latin typeface="+mn-lt"/>
            </a:endParaRPr>
          </a:p>
          <a:p>
            <a:pPr>
              <a:defRPr/>
            </a:pPr>
            <a:r>
              <a:rPr lang="es-ES" sz="2400" dirty="0">
                <a:latin typeface="+mn-lt"/>
              </a:rPr>
              <a:t>La bolsa es una timba, es muy arriesgado.</a:t>
            </a:r>
          </a:p>
          <a:p>
            <a:pPr>
              <a:defRPr/>
            </a:pPr>
            <a:endParaRPr lang="es-ES" sz="2400" dirty="0">
              <a:latin typeface="+mn-lt"/>
            </a:endParaRPr>
          </a:p>
          <a:p>
            <a:pPr>
              <a:defRPr/>
            </a:pPr>
            <a:r>
              <a:rPr lang="es-ES" sz="2400" dirty="0">
                <a:latin typeface="+mn-lt"/>
              </a:rPr>
              <a:t>Invertir en la bolsa no es seguro ni transparente, se pierde el control sobre los activos.</a:t>
            </a:r>
          </a:p>
          <a:p>
            <a:pPr>
              <a:defRPr/>
            </a:pPr>
            <a:endParaRPr lang="es-ES" sz="2400" dirty="0">
              <a:latin typeface="+mn-lt"/>
            </a:endParaRPr>
          </a:p>
          <a:p>
            <a:pPr>
              <a:defRPr/>
            </a:pPr>
            <a:endParaRPr lang="es-ES" dirty="0"/>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
        <p:nvSpPr>
          <p:cNvPr id="10" name="Rectángulo 9"/>
          <p:cNvSpPr/>
          <p:nvPr/>
        </p:nvSpPr>
        <p:spPr>
          <a:xfrm>
            <a:off x="1143000" y="280991"/>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smtClean="0">
                <a:solidFill>
                  <a:schemeClr val="tx1"/>
                </a:solidFill>
              </a:rPr>
              <a:t>Mitos del Mercado de Capitales</a:t>
            </a:r>
            <a:endParaRPr lang="es-AR" sz="3500" b="1" dirty="0">
              <a:solidFill>
                <a:schemeClr val="tx1"/>
              </a:solidFill>
            </a:endParaRPr>
          </a:p>
        </p:txBody>
      </p:sp>
    </p:spTree>
    <p:extLst>
      <p:ext uri="{BB962C8B-B14F-4D97-AF65-F5344CB8AC3E}">
        <p14:creationId xmlns:p14="http://schemas.microsoft.com/office/powerpoint/2010/main" val="3472885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AR" sz="3500" b="1" dirty="0"/>
          </a:p>
        </p:txBody>
      </p:sp>
      <p:sp>
        <p:nvSpPr>
          <p:cNvPr id="2" name="CuadroTexto 1"/>
          <p:cNvSpPr txBox="1"/>
          <p:nvPr/>
        </p:nvSpPr>
        <p:spPr>
          <a:xfrm>
            <a:off x="2273489" y="1861183"/>
            <a:ext cx="5638800" cy="1816100"/>
          </a:xfrm>
          <a:prstGeom prst="rect">
            <a:avLst/>
          </a:prstGeom>
          <a:noFill/>
        </p:spPr>
        <p:txBody>
          <a:bodyPr>
            <a:spAutoFit/>
          </a:bodyPr>
          <a:lstStyle/>
          <a:p>
            <a:pPr>
              <a:defRPr/>
            </a:pPr>
            <a:r>
              <a:rPr lang="es-ES" sz="4000" dirty="0">
                <a:latin typeface="+mn-lt"/>
              </a:rPr>
              <a:t>Muchas gracias</a:t>
            </a:r>
          </a:p>
          <a:p>
            <a:pPr>
              <a:defRPr/>
            </a:pPr>
            <a:endParaRPr lang="es-ES" dirty="0">
              <a:latin typeface="+mn-lt"/>
            </a:endParaRPr>
          </a:p>
          <a:p>
            <a:pPr>
              <a:defRPr/>
            </a:pPr>
            <a:r>
              <a:rPr lang="es-ES" dirty="0">
                <a:latin typeface="+mn-lt"/>
              </a:rPr>
              <a:t>María Paula Pioli</a:t>
            </a:r>
          </a:p>
          <a:p>
            <a:pPr>
              <a:defRPr/>
            </a:pPr>
            <a:r>
              <a:rPr lang="es-ES" dirty="0">
                <a:latin typeface="+mn-lt"/>
                <a:hlinkClick r:id="rId2"/>
              </a:rPr>
              <a:t>ppioli@integrarinversiones.com.ar</a:t>
            </a:r>
            <a:endParaRPr lang="es-ES" dirty="0">
              <a:latin typeface="+mn-lt"/>
            </a:endParaRPr>
          </a:p>
          <a:p>
            <a:pPr>
              <a:defRPr/>
            </a:pPr>
            <a:r>
              <a:rPr lang="es-ES" dirty="0" smtClean="0"/>
              <a:t>       </a:t>
            </a:r>
            <a:r>
              <a:rPr lang="es-ES" dirty="0" err="1" smtClean="0"/>
              <a:t>i</a:t>
            </a:r>
            <a:r>
              <a:rPr lang="es-ES" dirty="0" err="1" smtClean="0">
                <a:latin typeface="+mn-lt"/>
              </a:rPr>
              <a:t>ntegrar_inversiones</a:t>
            </a:r>
            <a:endParaRPr lang="es-ES"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6"/>
          <a:stretch>
            <a:fillRect/>
          </a:stretch>
        </p:blipFill>
        <p:spPr>
          <a:xfrm>
            <a:off x="2334530" y="3338724"/>
            <a:ext cx="326020" cy="338559"/>
          </a:xfrm>
          <a:prstGeom prst="rect">
            <a:avLst/>
          </a:prstGeom>
        </p:spPr>
      </p:pic>
    </p:spTree>
    <p:extLst>
      <p:ext uri="{BB962C8B-B14F-4D97-AF65-F5344CB8AC3E}">
        <p14:creationId xmlns:p14="http://schemas.microsoft.com/office/powerpoint/2010/main" val="814962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Principal Cambio</a:t>
            </a:r>
          </a:p>
        </p:txBody>
      </p:sp>
      <p:sp>
        <p:nvSpPr>
          <p:cNvPr id="2" name="Rectángulo 1"/>
          <p:cNvSpPr/>
          <p:nvPr/>
        </p:nvSpPr>
        <p:spPr>
          <a:xfrm>
            <a:off x="1166883" y="1070016"/>
            <a:ext cx="6810233" cy="4247317"/>
          </a:xfrm>
          <a:prstGeom prst="rect">
            <a:avLst/>
          </a:prstGeom>
        </p:spPr>
        <p:txBody>
          <a:bodyPr wrap="square">
            <a:spAutoFit/>
          </a:bodyPr>
          <a:lstStyle/>
          <a:p>
            <a:pPr eaLnBrk="1" hangingPunct="1">
              <a:defRPr/>
            </a:pPr>
            <a:r>
              <a:rPr lang="es-ES" sz="3600" dirty="0" smtClean="0">
                <a:latin typeface="+mn-lt"/>
              </a:rPr>
              <a:t>Hay dos nuevos conceptos en esta nueva normativa:</a:t>
            </a:r>
          </a:p>
          <a:p>
            <a:pPr eaLnBrk="1" hangingPunct="1">
              <a:defRPr/>
            </a:pPr>
            <a:endParaRPr lang="es-ES" sz="3600" dirty="0"/>
          </a:p>
          <a:p>
            <a:pPr marL="571500" indent="-571500" eaLnBrk="1" hangingPunct="1">
              <a:buFont typeface="Wingdings" panose="05000000000000000000" pitchFamily="2" charset="2"/>
              <a:buChar char="ü"/>
              <a:defRPr/>
            </a:pPr>
            <a:r>
              <a:rPr lang="es-ES" sz="3600" dirty="0" err="1" smtClean="0">
                <a:latin typeface="+mn-lt"/>
              </a:rPr>
              <a:t>Desmutualización</a:t>
            </a:r>
            <a:endParaRPr lang="es-ES" sz="3600" dirty="0">
              <a:latin typeface="+mn-lt"/>
            </a:endParaRPr>
          </a:p>
          <a:p>
            <a:pPr eaLnBrk="1" hangingPunct="1">
              <a:defRPr/>
            </a:pPr>
            <a:endParaRPr lang="es-ES" sz="3600" dirty="0">
              <a:latin typeface="+mn-lt"/>
            </a:endParaRPr>
          </a:p>
          <a:p>
            <a:pPr eaLnBrk="1" hangingPunct="1">
              <a:defRPr/>
            </a:pPr>
            <a:endParaRPr lang="es-ES" dirty="0">
              <a:latin typeface="+mn-lt"/>
            </a:endParaRPr>
          </a:p>
          <a:p>
            <a:pPr marL="571500" indent="-571500" eaLnBrk="1" hangingPunct="1">
              <a:buFont typeface="Wingdings" panose="05000000000000000000" pitchFamily="2" charset="2"/>
              <a:buChar char="ü"/>
              <a:defRPr/>
            </a:pPr>
            <a:r>
              <a:rPr lang="es-ES" sz="3600" dirty="0">
                <a:latin typeface="+mn-lt"/>
              </a:rPr>
              <a:t>Interconectividad</a:t>
            </a:r>
          </a:p>
          <a:p>
            <a:pPr eaLnBrk="1" hangingPunct="1">
              <a:defRPr/>
            </a:pPr>
            <a:endParaRPr lang="es-ES" dirty="0"/>
          </a:p>
          <a:p>
            <a:pPr eaLnBrk="1" hangingPunct="1">
              <a:defRPr/>
            </a:pPr>
            <a:endParaRPr lang="es-ES" dirty="0"/>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2831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Instituciones</a:t>
            </a:r>
          </a:p>
        </p:txBody>
      </p:sp>
      <p:sp>
        <p:nvSpPr>
          <p:cNvPr id="2" name="CuadroTexto 1"/>
          <p:cNvSpPr txBox="1"/>
          <p:nvPr/>
        </p:nvSpPr>
        <p:spPr>
          <a:xfrm>
            <a:off x="1219200" y="1163567"/>
            <a:ext cx="6705600" cy="4154487"/>
          </a:xfrm>
          <a:prstGeom prst="rect">
            <a:avLst/>
          </a:prstGeom>
          <a:noFill/>
        </p:spPr>
        <p:txBody>
          <a:bodyPr>
            <a:spAutoFit/>
          </a:bodyPr>
          <a:lstStyle/>
          <a:p>
            <a:pPr>
              <a:defRPr/>
            </a:pPr>
            <a:r>
              <a:rPr lang="es-ES" sz="2400" u="sng" dirty="0">
                <a:latin typeface="+mn-lt"/>
              </a:rPr>
              <a:t>Que participan de Manera Directa:</a:t>
            </a:r>
          </a:p>
          <a:p>
            <a:pPr marL="742950" lvl="1" indent="-285750">
              <a:buFont typeface="Wingdings" panose="05000000000000000000" pitchFamily="2" charset="2"/>
              <a:buChar char="ü"/>
              <a:defRPr/>
            </a:pPr>
            <a:r>
              <a:rPr lang="es-ES" sz="2400" dirty="0">
                <a:latin typeface="+mn-lt"/>
              </a:rPr>
              <a:t>Comisión Nacional de Valores.</a:t>
            </a:r>
          </a:p>
          <a:p>
            <a:pPr marL="742950" lvl="1" indent="-285750">
              <a:buFont typeface="Wingdings" panose="05000000000000000000" pitchFamily="2" charset="2"/>
              <a:buChar char="ü"/>
              <a:defRPr/>
            </a:pPr>
            <a:r>
              <a:rPr lang="es-ES" sz="2400" dirty="0">
                <a:latin typeface="+mn-lt"/>
              </a:rPr>
              <a:t>Mercados.</a:t>
            </a:r>
          </a:p>
          <a:p>
            <a:pPr marL="742950" lvl="1" indent="-285750">
              <a:buFont typeface="Wingdings" panose="05000000000000000000" pitchFamily="2" charset="2"/>
              <a:buChar char="ü"/>
              <a:defRPr/>
            </a:pPr>
            <a:r>
              <a:rPr lang="es-ES" sz="2400" dirty="0">
                <a:latin typeface="+mn-lt"/>
              </a:rPr>
              <a:t>Agentes.</a:t>
            </a:r>
          </a:p>
          <a:p>
            <a:pPr marL="742950" lvl="1" indent="-285750">
              <a:buFont typeface="Wingdings" panose="05000000000000000000" pitchFamily="2" charset="2"/>
              <a:buChar char="ü"/>
              <a:defRPr/>
            </a:pPr>
            <a:r>
              <a:rPr lang="es-ES" sz="2400" dirty="0">
                <a:latin typeface="+mn-lt"/>
              </a:rPr>
              <a:t>Caja de Valores.</a:t>
            </a:r>
          </a:p>
          <a:p>
            <a:pPr>
              <a:defRPr/>
            </a:pPr>
            <a:endParaRPr lang="es-ES" sz="2400" dirty="0">
              <a:latin typeface="+mn-lt"/>
            </a:endParaRPr>
          </a:p>
          <a:p>
            <a:pPr>
              <a:defRPr/>
            </a:pPr>
            <a:endParaRPr lang="es-ES" sz="2400" dirty="0">
              <a:latin typeface="+mn-lt"/>
            </a:endParaRPr>
          </a:p>
          <a:p>
            <a:pPr>
              <a:defRPr/>
            </a:pPr>
            <a:r>
              <a:rPr lang="es-ES" sz="2400" u="sng" dirty="0">
                <a:latin typeface="+mn-lt"/>
              </a:rPr>
              <a:t>Otras Instituciones:</a:t>
            </a:r>
          </a:p>
          <a:p>
            <a:pPr marL="742950" lvl="1" indent="-285750">
              <a:buFont typeface="Wingdings" panose="05000000000000000000" pitchFamily="2" charset="2"/>
              <a:buChar char="ü"/>
              <a:defRPr/>
            </a:pPr>
            <a:r>
              <a:rPr lang="es-ES" sz="2400" dirty="0">
                <a:latin typeface="+mn-lt"/>
              </a:rPr>
              <a:t>Calificadoras de Riesgo.</a:t>
            </a:r>
          </a:p>
          <a:p>
            <a:pPr marL="742950" lvl="1" indent="-285750">
              <a:buFont typeface="Wingdings" panose="05000000000000000000" pitchFamily="2" charset="2"/>
              <a:buChar char="ü"/>
              <a:defRPr/>
            </a:pPr>
            <a:r>
              <a:rPr lang="es-ES" sz="2400" dirty="0">
                <a:latin typeface="+mn-lt"/>
              </a:rPr>
              <a:t>Sociedades de Garantía Recíprocas.</a:t>
            </a:r>
          </a:p>
          <a:p>
            <a:pPr marL="742950" lvl="1" indent="-285750">
              <a:buFont typeface="Wingdings" panose="05000000000000000000" pitchFamily="2" charset="2"/>
              <a:buChar char="ü"/>
              <a:defRPr/>
            </a:pPr>
            <a:r>
              <a:rPr lang="es-ES" sz="2400" dirty="0">
                <a:latin typeface="+mn-lt"/>
              </a:rPr>
              <a:t>Unidad de Información Financiera.</a:t>
            </a: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8" name="Imagen 7"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
        <p:nvSpPr>
          <p:cNvPr id="10" name="Rectángulo 9"/>
          <p:cNvSpPr/>
          <p:nvPr/>
        </p:nvSpPr>
        <p:spPr>
          <a:xfrm>
            <a:off x="304800" y="56202"/>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smtClean="0">
                <a:solidFill>
                  <a:schemeClr val="tx1"/>
                </a:solidFill>
              </a:rPr>
              <a:t>Instituciones</a:t>
            </a:r>
            <a:endParaRPr lang="es-AR" sz="3500" b="1" dirty="0">
              <a:solidFill>
                <a:schemeClr val="tx1"/>
              </a:solidFill>
            </a:endParaRPr>
          </a:p>
        </p:txBody>
      </p:sp>
    </p:spTree>
    <p:extLst>
      <p:ext uri="{BB962C8B-B14F-4D97-AF65-F5344CB8AC3E}">
        <p14:creationId xmlns:p14="http://schemas.microsoft.com/office/powerpoint/2010/main" val="3927856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AR" sz="3500" b="1" dirty="0"/>
          </a:p>
        </p:txBody>
      </p:sp>
      <p:sp>
        <p:nvSpPr>
          <p:cNvPr id="6" name="Rectángulo 5"/>
          <p:cNvSpPr/>
          <p:nvPr/>
        </p:nvSpPr>
        <p:spPr>
          <a:xfrm>
            <a:off x="609600" y="951861"/>
            <a:ext cx="7924800" cy="4524375"/>
          </a:xfrm>
          <a:prstGeom prst="rect">
            <a:avLst/>
          </a:prstGeom>
        </p:spPr>
        <p:txBody>
          <a:bodyPr>
            <a:spAutoFit/>
          </a:bodyPr>
          <a:lstStyle/>
          <a:p>
            <a:pPr>
              <a:defRPr/>
            </a:pPr>
            <a:r>
              <a:rPr lang="es-ES" sz="2400" dirty="0">
                <a:solidFill>
                  <a:srgbClr val="000000"/>
                </a:solidFill>
                <a:latin typeface="+mn-lt"/>
              </a:rPr>
              <a:t>Invitación que se hace a personas en general o a sectores o a grupos determinados para realizar cualquier acto jurídico con valores negociables, efectuada por los emisores, por sus tenedores o por organizaciones unipersonales o sociedades dedicadas en forma exclusiva o parcial al comercio de aquéllos, por medio de ofrecimientos personales, publicaciones periodísticas, transmisiones radiotelefónicas, telefónicas o de televisión, proyecciones cinematográficas, colocación de afiches, letreros o carteles, programas, medios electrónicos incluyendo el uso de correo electrónico y redes sociales, circulares y comunicaciones impresas o cualquier otro procedimiento de difusión.</a:t>
            </a:r>
            <a:endParaRPr lang="es-ES" sz="2400" dirty="0">
              <a:latin typeface="+mn-lt"/>
            </a:endParaRPr>
          </a:p>
        </p:txBody>
      </p:sp>
      <p:cxnSp>
        <p:nvCxnSpPr>
          <p:cNvPr id="7" name="Conector recto 6"/>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rotWithShape="1">
          <a:blip r:embed="rId2"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9" name="Imagen 8" descr="I:\PROGRAMAS DE LA BCSF\COMISIÓN CAPACITACIÓN\Logos\BOLSA DE COMERCIO logo formacion.jpg"/>
          <p:cNvPicPr/>
          <p:nvPr/>
        </p:nvPicPr>
        <p:blipFill rotWithShape="1">
          <a:blip r:embed="rId3"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4"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
        <p:nvSpPr>
          <p:cNvPr id="11" name="Rectángulo 10"/>
          <p:cNvSpPr/>
          <p:nvPr/>
        </p:nvSpPr>
        <p:spPr>
          <a:xfrm>
            <a:off x="304800" y="56202"/>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smtClean="0">
                <a:solidFill>
                  <a:schemeClr val="tx1"/>
                </a:solidFill>
              </a:rPr>
              <a:t>Oferta Pública</a:t>
            </a:r>
            <a:endParaRPr lang="es-AR" sz="3500" b="1" dirty="0">
              <a:solidFill>
                <a:schemeClr val="tx1"/>
              </a:solidFill>
            </a:endParaRPr>
          </a:p>
        </p:txBody>
      </p:sp>
    </p:spTree>
    <p:extLst>
      <p:ext uri="{BB962C8B-B14F-4D97-AF65-F5344CB8AC3E}">
        <p14:creationId xmlns:p14="http://schemas.microsoft.com/office/powerpoint/2010/main" val="4101036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CuadroTexto"/>
          <p:cNvSpPr txBox="1">
            <a:spLocks noChangeArrowheads="1"/>
          </p:cNvSpPr>
          <p:nvPr/>
        </p:nvSpPr>
        <p:spPr bwMode="auto">
          <a:xfrm>
            <a:off x="4048125" y="4114800"/>
            <a:ext cx="441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s-AR" sz="2400" b="1">
                <a:solidFill>
                  <a:schemeClr val="bg1"/>
                </a:solidFill>
              </a:rPr>
              <a:t>Programa Nuevos Dirigentes</a:t>
            </a:r>
          </a:p>
        </p:txBody>
      </p:sp>
      <p:sp>
        <p:nvSpPr>
          <p:cNvPr id="5" name="Rectángulo 4"/>
          <p:cNvSpPr/>
          <p:nvPr/>
        </p:nvSpPr>
        <p:spPr>
          <a:xfrm>
            <a:off x="152400" y="152400"/>
            <a:ext cx="6324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AR" sz="3500" b="1" dirty="0"/>
              <a:t>CNV</a:t>
            </a:r>
          </a:p>
        </p:txBody>
      </p:sp>
      <p:sp>
        <p:nvSpPr>
          <p:cNvPr id="2" name="Rectángulo 1"/>
          <p:cNvSpPr/>
          <p:nvPr/>
        </p:nvSpPr>
        <p:spPr>
          <a:xfrm>
            <a:off x="433388" y="1736725"/>
            <a:ext cx="8024812" cy="4154984"/>
          </a:xfrm>
          <a:prstGeom prst="rect">
            <a:avLst/>
          </a:prstGeom>
        </p:spPr>
        <p:txBody>
          <a:bodyPr wrap="square">
            <a:spAutoFit/>
          </a:bodyPr>
          <a:lstStyle/>
          <a:p>
            <a:pPr>
              <a:defRPr/>
            </a:pPr>
            <a:r>
              <a:rPr lang="es-ES" sz="2400" dirty="0">
                <a:latin typeface="+mn-lt"/>
              </a:rPr>
              <a:t>Organismo nacional encargado de la </a:t>
            </a:r>
          </a:p>
          <a:p>
            <a:pPr>
              <a:defRPr/>
            </a:pPr>
            <a:r>
              <a:rPr lang="es-ES" sz="2400" dirty="0">
                <a:latin typeface="+mn-lt"/>
              </a:rPr>
              <a:t>promoción, supervisión y control del </a:t>
            </a:r>
            <a:r>
              <a:rPr lang="es-ES" sz="2400" dirty="0" smtClean="0">
                <a:latin typeface="+mn-lt"/>
              </a:rPr>
              <a:t>Mercado </a:t>
            </a:r>
            <a:r>
              <a:rPr lang="es-ES" sz="2400" dirty="0">
                <a:latin typeface="+mn-lt"/>
              </a:rPr>
              <a:t>de Capitales. </a:t>
            </a:r>
            <a:endParaRPr lang="es-ES" sz="2400" dirty="0" smtClean="0">
              <a:latin typeface="+mn-lt"/>
            </a:endParaRPr>
          </a:p>
          <a:p>
            <a:pPr>
              <a:defRPr/>
            </a:pPr>
            <a:r>
              <a:rPr lang="es-ES" sz="2400" dirty="0" smtClean="0">
                <a:latin typeface="+mn-lt"/>
              </a:rPr>
              <a:t>Es </a:t>
            </a:r>
            <a:r>
              <a:rPr lang="es-ES" sz="2400" dirty="0">
                <a:latin typeface="+mn-lt"/>
              </a:rPr>
              <a:t>una entidad </a:t>
            </a:r>
            <a:r>
              <a:rPr lang="es-ES" sz="2400" dirty="0" smtClean="0">
                <a:latin typeface="+mn-lt"/>
              </a:rPr>
              <a:t>autárquica </a:t>
            </a:r>
            <a:r>
              <a:rPr lang="es-ES" sz="2400" dirty="0">
                <a:latin typeface="+mn-lt"/>
              </a:rPr>
              <a:t>bajo la órbita del Ministerio de Hacienda de la Nación Argentina, creada en el año 1968 a partir de la Ley Nº 17.811 de Oferta Pública.</a:t>
            </a:r>
          </a:p>
          <a:p>
            <a:pPr>
              <a:defRPr/>
            </a:pPr>
            <a:endParaRPr lang="es-ES" sz="2400" dirty="0">
              <a:latin typeface="+mn-lt"/>
            </a:endParaRPr>
          </a:p>
          <a:p>
            <a:pPr>
              <a:defRPr/>
            </a:pPr>
            <a:r>
              <a:rPr lang="es-ES" sz="2400" b="1" dirty="0">
                <a:latin typeface="+mn-lt"/>
              </a:rPr>
              <a:t>MISIÓN</a:t>
            </a:r>
          </a:p>
          <a:p>
            <a:pPr>
              <a:defRPr/>
            </a:pPr>
            <a:r>
              <a:rPr lang="es-ES" sz="2400" dirty="0">
                <a:latin typeface="+mn-lt"/>
              </a:rPr>
              <a:t>Proteger a los inversores y promover el desarrollo de un mercado de capitales transparente, inclusivo y sustentable que contribuya al progreso económico y social del país.</a:t>
            </a:r>
          </a:p>
          <a:p>
            <a:pPr>
              <a:defRPr/>
            </a:pPr>
            <a:endParaRPr lang="es-ES" sz="2400" dirty="0">
              <a:latin typeface="+mn-lt"/>
            </a:endParaRPr>
          </a:p>
        </p:txBody>
      </p:sp>
      <p:pic>
        <p:nvPicPr>
          <p:cNvPr id="1229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6326" y="152400"/>
            <a:ext cx="2838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p:nvPr/>
        </p:nvCxnSpPr>
        <p:spPr>
          <a:xfrm>
            <a:off x="0" y="605790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p:cNvPicPr/>
          <p:nvPr/>
        </p:nvPicPr>
        <p:blipFill rotWithShape="1">
          <a:blip r:embed="rId3" cstate="print">
            <a:extLst>
              <a:ext uri="{28A0092B-C50C-407E-A947-70E740481C1C}">
                <a14:useLocalDpi xmlns:a14="http://schemas.microsoft.com/office/drawing/2010/main" val="0"/>
              </a:ext>
            </a:extLst>
          </a:blip>
          <a:srcRect l="3879" t="8334"/>
          <a:stretch/>
        </p:blipFill>
        <p:spPr bwMode="auto">
          <a:xfrm>
            <a:off x="186924" y="6097269"/>
            <a:ext cx="2310616" cy="748031"/>
          </a:xfrm>
          <a:prstGeom prst="rect">
            <a:avLst/>
          </a:prstGeom>
          <a:noFill/>
          <a:ln>
            <a:noFill/>
          </a:ln>
          <a:extLst>
            <a:ext uri="{53640926-AAD7-44D8-BBD7-CCE9431645EC}">
              <a14:shadowObscured xmlns:a14="http://schemas.microsoft.com/office/drawing/2010/main"/>
            </a:ext>
          </a:extLst>
        </p:spPr>
      </p:pic>
      <p:pic>
        <p:nvPicPr>
          <p:cNvPr id="9" name="Imagen 8" descr="I:\PROGRAMAS DE LA BCSF\COMISIÓN CAPACITACIÓN\Logos\BOLSA DE COMERCIO logo formacion.jpg"/>
          <p:cNvPicPr/>
          <p:nvPr/>
        </p:nvPicPr>
        <p:blipFill rotWithShape="1">
          <a:blip r:embed="rId4" cstate="print">
            <a:extLst>
              <a:ext uri="{28A0092B-C50C-407E-A947-70E740481C1C}">
                <a14:useLocalDpi xmlns:a14="http://schemas.microsoft.com/office/drawing/2010/main" val="0"/>
              </a:ext>
            </a:extLst>
          </a:blip>
          <a:srcRect t="28676" b="21318"/>
          <a:stretch/>
        </p:blipFill>
        <p:spPr bwMode="auto">
          <a:xfrm>
            <a:off x="6090285" y="6154103"/>
            <a:ext cx="2118360" cy="605155"/>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5" cstate="print">
            <a:extLst>
              <a:ext uri="{28A0092B-C50C-407E-A947-70E740481C1C}">
                <a14:useLocalDpi xmlns:a14="http://schemas.microsoft.com/office/drawing/2010/main" val="0"/>
              </a:ext>
            </a:extLst>
          </a:blip>
          <a:srcRect l="4468" r="50653"/>
          <a:stretch/>
        </p:blipFill>
        <p:spPr bwMode="auto">
          <a:xfrm>
            <a:off x="8300085" y="6075045"/>
            <a:ext cx="693420" cy="782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5125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744</TotalTime>
  <Words>1988</Words>
  <Application>Microsoft Office PowerPoint</Application>
  <PresentationFormat>Presentación en pantalla (4:3)</PresentationFormat>
  <Paragraphs>411</Paragraphs>
  <Slides>51</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51</vt:i4>
      </vt:variant>
    </vt:vector>
  </HeadingPairs>
  <TitlesOfParts>
    <vt:vector size="58" baseType="lpstr">
      <vt:lpstr>ＭＳ Ｐゴシック</vt: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CICLOS ECONÓMICOS HERRAMIENTAS PARA ENTENDER EL MEDIANO PLAZO Y TOMAR DECISIONES ACERTADAS DE INVERSIÓN  - Módulo I -</dc:title>
  <dc:creator>Pedro</dc:creator>
  <cp:lastModifiedBy>Paula Pioli</cp:lastModifiedBy>
  <cp:revision>70</cp:revision>
  <cp:lastPrinted>2020-09-17T16:21:10Z</cp:lastPrinted>
  <dcterms:created xsi:type="dcterms:W3CDTF">2020-05-11T14:21:54Z</dcterms:created>
  <dcterms:modified xsi:type="dcterms:W3CDTF">2022-09-21T21:44:52Z</dcterms:modified>
</cp:coreProperties>
</file>